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912" r:id="rId2"/>
  </p:sldMasterIdLst>
  <p:notesMasterIdLst>
    <p:notesMasterId r:id="rId21"/>
  </p:notesMasterIdLst>
  <p:handoutMasterIdLst>
    <p:handoutMasterId r:id="rId22"/>
  </p:handoutMasterIdLst>
  <p:sldIdLst>
    <p:sldId id="562" r:id="rId3"/>
    <p:sldId id="534" r:id="rId4"/>
    <p:sldId id="567" r:id="rId5"/>
    <p:sldId id="566" r:id="rId6"/>
    <p:sldId id="572" r:id="rId7"/>
    <p:sldId id="558" r:id="rId8"/>
    <p:sldId id="538" r:id="rId9"/>
    <p:sldId id="525" r:id="rId10"/>
    <p:sldId id="524" r:id="rId11"/>
    <p:sldId id="537" r:id="rId12"/>
    <p:sldId id="527" r:id="rId13"/>
    <p:sldId id="539" r:id="rId14"/>
    <p:sldId id="571" r:id="rId15"/>
    <p:sldId id="573" r:id="rId16"/>
    <p:sldId id="550" r:id="rId17"/>
    <p:sldId id="565" r:id="rId18"/>
    <p:sldId id="555" r:id="rId19"/>
    <p:sldId id="570" r:id="rId20"/>
  </p:sldIdLst>
  <p:sldSz cx="12192000" cy="6858000"/>
  <p:notesSz cx="7010400" cy="9296400"/>
  <p:custDataLst>
    <p:tags r:id="rId23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k, Danton" initials="SD" lastIdx="67" clrIdx="0">
    <p:extLst>
      <p:ext uri="{19B8F6BF-5375-455C-9EA6-DF929625EA0E}">
        <p15:presenceInfo xmlns:p15="http://schemas.microsoft.com/office/powerpoint/2012/main" userId="S-1-5-21-56248481-1131155372-1737835142-369091" providerId="AD"/>
      </p:ext>
    </p:extLst>
  </p:cmAuthor>
  <p:cmAuthor id="2" name="Compton, Julie" initials="CJ" lastIdx="29" clrIdx="1">
    <p:extLst>
      <p:ext uri="{19B8F6BF-5375-455C-9EA6-DF929625EA0E}">
        <p15:presenceInfo xmlns:p15="http://schemas.microsoft.com/office/powerpoint/2012/main" userId="S-1-5-21-56248481-1131155372-1737835142-287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69696"/>
    <a:srgbClr val="335C64"/>
    <a:srgbClr val="66CCFF"/>
    <a:srgbClr val="33CCFF"/>
    <a:srgbClr val="0000DE"/>
    <a:srgbClr val="000099"/>
    <a:srgbClr val="003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5A64B-C3D8-4543-BCFA-DF0B80C775C8}" v="4" dt="2022-08-25T14:01:03.5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6247" autoAdjust="0"/>
  </p:normalViewPr>
  <p:slideViewPr>
    <p:cSldViewPr snapToObjects="1">
      <p:cViewPr varScale="1">
        <p:scale>
          <a:sx n="72" d="100"/>
          <a:sy n="72" d="100"/>
        </p:scale>
        <p:origin x="882" y="54"/>
      </p:cViewPr>
      <p:guideLst>
        <p:guide orient="horz" pos="4224"/>
        <p:guide pos="1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2592" y="-413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F6A91-2383-4948-ABC7-32CAC630A693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AB57F-B5A3-4065-BB79-502E7CF480FC}">
      <dgm:prSet phldrT="[Text]" custT="1"/>
      <dgm:spPr>
        <a:solidFill>
          <a:srgbClr val="FFFFFF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900" b="1" dirty="0">
              <a:solidFill>
                <a:srgbClr val="000000"/>
              </a:solidFill>
              <a:latin typeface="+mj-lt"/>
            </a:rPr>
            <a:t>Crown  Consultation</a:t>
          </a:r>
        </a:p>
      </dgm:t>
    </dgm:pt>
    <dgm:pt modelId="{CA15C892-01A8-43A1-B7D9-06492AD9D2C9}" type="parTrans" cxnId="{2D4F1E00-74FF-4709-A6D5-261003997473}">
      <dgm:prSet/>
      <dgm:spPr/>
      <dgm:t>
        <a:bodyPr/>
        <a:lstStyle/>
        <a:p>
          <a:endParaRPr lang="en-US"/>
        </a:p>
      </dgm:t>
    </dgm:pt>
    <dgm:pt modelId="{1553E2E7-8684-4A7E-8719-C8D4832C93B0}" type="sibTrans" cxnId="{2D4F1E00-74FF-4709-A6D5-261003997473}">
      <dgm:prSet/>
      <dgm:spPr/>
      <dgm:t>
        <a:bodyPr/>
        <a:lstStyle/>
        <a:p>
          <a:endParaRPr lang="en-US"/>
        </a:p>
      </dgm:t>
    </dgm:pt>
    <dgm:pt modelId="{010A6EF9-0B35-4129-8A31-E3639836959D}">
      <dgm:prSet phldrT="[Text]" custT="1"/>
      <dgm:spPr>
        <a:solidFill>
          <a:srgbClr val="FFFFFF"/>
        </a:solidFill>
        <a:ln>
          <a:solidFill>
            <a:srgbClr val="0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900" b="1" dirty="0">
              <a:solidFill>
                <a:srgbClr val="000000"/>
              </a:solidFill>
              <a:latin typeface="+mj-lt"/>
            </a:rPr>
            <a:t>Health</a:t>
          </a:r>
        </a:p>
      </dgm:t>
    </dgm:pt>
    <dgm:pt modelId="{EB8CC912-0AF0-436E-A61C-8D429C528821}" type="parTrans" cxnId="{93994457-CEB6-4B8B-B810-EB67801D4067}">
      <dgm:prSet/>
      <dgm:spPr/>
      <dgm:t>
        <a:bodyPr/>
        <a:lstStyle/>
        <a:p>
          <a:endParaRPr lang="en-US"/>
        </a:p>
      </dgm:t>
    </dgm:pt>
    <dgm:pt modelId="{6F2E0A59-15E5-4290-8E32-D05B71E6F43D}" type="sibTrans" cxnId="{93994457-CEB6-4B8B-B810-EB67801D4067}">
      <dgm:prSet/>
      <dgm:spPr/>
      <dgm:t>
        <a:bodyPr/>
        <a:lstStyle/>
        <a:p>
          <a:endParaRPr lang="en-US"/>
        </a:p>
      </dgm:t>
    </dgm:pt>
    <dgm:pt modelId="{EEB1CB58-3464-4DA4-874B-C3F5CD7FA86D}">
      <dgm:prSet phldrT="[Text]" custT="1"/>
      <dgm:spPr>
        <a:solidFill>
          <a:srgbClr val="FFFFFF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900" b="1" dirty="0">
              <a:solidFill>
                <a:srgbClr val="000000"/>
              </a:solidFill>
              <a:latin typeface="+mj-lt"/>
            </a:rPr>
            <a:t>Land Use and Cumulative Impacts </a:t>
          </a:r>
        </a:p>
      </dgm:t>
    </dgm:pt>
    <dgm:pt modelId="{8CE79A41-20E6-4C9D-8F58-3CB35058A33A}" type="parTrans" cxnId="{21115FDA-BFDA-4F67-A165-18C57B36E71E}">
      <dgm:prSet/>
      <dgm:spPr/>
      <dgm:t>
        <a:bodyPr/>
        <a:lstStyle/>
        <a:p>
          <a:endParaRPr lang="en-US"/>
        </a:p>
      </dgm:t>
    </dgm:pt>
    <dgm:pt modelId="{12BF8CD3-F5DA-49B2-8E29-4B0F40CF0339}" type="sibTrans" cxnId="{21115FDA-BFDA-4F67-A165-18C57B36E71E}">
      <dgm:prSet/>
      <dgm:spPr/>
      <dgm:t>
        <a:bodyPr/>
        <a:lstStyle/>
        <a:p>
          <a:endParaRPr lang="en-US"/>
        </a:p>
      </dgm:t>
    </dgm:pt>
    <dgm:pt modelId="{8C1A2453-6656-42E6-84A9-DA1C2E29F969}">
      <dgm:prSet phldrT="[Text]" custT="1"/>
      <dgm:spPr>
        <a:solidFill>
          <a:srgbClr val="FFFFFF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1900" b="1" dirty="0">
              <a:solidFill>
                <a:srgbClr val="000000"/>
              </a:solidFill>
              <a:latin typeface="+mj-lt"/>
            </a:rPr>
            <a:t>Core-Governance</a:t>
          </a:r>
        </a:p>
      </dgm:t>
    </dgm:pt>
    <dgm:pt modelId="{5C4777C9-4FCB-491C-AAE4-9829AA57065B}" type="parTrans" cxnId="{BDD9FA02-E570-4293-9941-1007091C0637}">
      <dgm:prSet/>
      <dgm:spPr/>
      <dgm:t>
        <a:bodyPr/>
        <a:lstStyle/>
        <a:p>
          <a:endParaRPr lang="en-US"/>
        </a:p>
      </dgm:t>
    </dgm:pt>
    <dgm:pt modelId="{C547CB70-EF1C-4098-9B54-74305AFC7C28}" type="sibTrans" cxnId="{BDD9FA02-E570-4293-9941-1007091C0637}">
      <dgm:prSet/>
      <dgm:spPr/>
      <dgm:t>
        <a:bodyPr/>
        <a:lstStyle/>
        <a:p>
          <a:endParaRPr lang="en-US"/>
        </a:p>
      </dgm:t>
    </dgm:pt>
    <dgm:pt modelId="{7C4BEDE7-0A76-4C8C-944F-0EF11A1EF22B}" type="pres">
      <dgm:prSet presAssocID="{1F6F6A91-2383-4948-ABC7-32CAC630A693}" presName="compositeShape" presStyleCnt="0">
        <dgm:presLayoutVars>
          <dgm:chMax val="7"/>
          <dgm:dir/>
          <dgm:resizeHandles val="exact"/>
        </dgm:presLayoutVars>
      </dgm:prSet>
      <dgm:spPr/>
    </dgm:pt>
    <dgm:pt modelId="{B255CC92-EEED-42BB-8E9D-12E40868668B}" type="pres">
      <dgm:prSet presAssocID="{1F6F6A91-2383-4948-ABC7-32CAC630A693}" presName="wedge1" presStyleLbl="node1" presStyleIdx="0" presStyleCnt="4" custScaleX="108356" custScaleY="101795" custLinFactNeighborX="-4256" custLinFactNeighborY="4314"/>
      <dgm:spPr/>
    </dgm:pt>
    <dgm:pt modelId="{65573CCC-D13A-4F57-AD70-DD422328B498}" type="pres">
      <dgm:prSet presAssocID="{1F6F6A91-2383-4948-ABC7-32CAC630A69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161B-795B-4380-BE37-F7C4E4BE3260}" type="pres">
      <dgm:prSet presAssocID="{1F6F6A91-2383-4948-ABC7-32CAC630A693}" presName="wedge2" presStyleLbl="node1" presStyleIdx="1" presStyleCnt="4" custScaleX="108597" custScaleY="101818"/>
      <dgm:spPr/>
    </dgm:pt>
    <dgm:pt modelId="{364320B9-8F7D-486F-B582-ED5F1094CE19}" type="pres">
      <dgm:prSet presAssocID="{1F6F6A91-2383-4948-ABC7-32CAC630A69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519A4E-AF7D-450E-AC6C-31717FACB83D}" type="pres">
      <dgm:prSet presAssocID="{1F6F6A91-2383-4948-ABC7-32CAC630A693}" presName="wedge3" presStyleLbl="node1" presStyleIdx="2" presStyleCnt="4" custScaleX="106280" custScaleY="101818"/>
      <dgm:spPr/>
    </dgm:pt>
    <dgm:pt modelId="{3994947A-11B4-4E69-917D-B6E7F1A14B76}" type="pres">
      <dgm:prSet presAssocID="{1F6F6A91-2383-4948-ABC7-32CAC630A69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EDF922-19F3-42C1-8B41-1596CC818AE7}" type="pres">
      <dgm:prSet presAssocID="{1F6F6A91-2383-4948-ABC7-32CAC630A693}" presName="wedge4" presStyleLbl="node1" presStyleIdx="3" presStyleCnt="4" custScaleX="106280" custScaleY="101818"/>
      <dgm:spPr/>
    </dgm:pt>
    <dgm:pt modelId="{1C53CBBE-7AB2-48DD-9FC3-054FACE7D4BA}" type="pres">
      <dgm:prSet presAssocID="{1F6F6A91-2383-4948-ABC7-32CAC630A69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4F1E00-74FF-4709-A6D5-261003997473}" srcId="{1F6F6A91-2383-4948-ABC7-32CAC630A693}" destId="{2A6AB57F-B5A3-4065-BB79-502E7CF480FC}" srcOrd="0" destOrd="0" parTransId="{CA15C892-01A8-43A1-B7D9-06492AD9D2C9}" sibTransId="{1553E2E7-8684-4A7E-8719-C8D4832C93B0}"/>
    <dgm:cxn modelId="{BDD9FA02-E570-4293-9941-1007091C0637}" srcId="{1F6F6A91-2383-4948-ABC7-32CAC630A693}" destId="{8C1A2453-6656-42E6-84A9-DA1C2E29F969}" srcOrd="3" destOrd="0" parTransId="{5C4777C9-4FCB-491C-AAE4-9829AA57065B}" sibTransId="{C547CB70-EF1C-4098-9B54-74305AFC7C28}"/>
    <dgm:cxn modelId="{D9CA721B-5E56-4D7D-A871-925D4B3BA1E3}" type="presOf" srcId="{EEB1CB58-3464-4DA4-874B-C3F5CD7FA86D}" destId="{3994947A-11B4-4E69-917D-B6E7F1A14B76}" srcOrd="1" destOrd="0" presId="urn:microsoft.com/office/officeart/2005/8/layout/chart3"/>
    <dgm:cxn modelId="{4F884833-4DD3-4F86-A766-4A6F0BC00ED8}" type="presOf" srcId="{EEB1CB58-3464-4DA4-874B-C3F5CD7FA86D}" destId="{5B519A4E-AF7D-450E-AC6C-31717FACB83D}" srcOrd="0" destOrd="0" presId="urn:microsoft.com/office/officeart/2005/8/layout/chart3"/>
    <dgm:cxn modelId="{DFDD7F3E-89AE-482B-9726-EC018E3DF7D6}" type="presOf" srcId="{010A6EF9-0B35-4129-8A31-E3639836959D}" destId="{364320B9-8F7D-486F-B582-ED5F1094CE19}" srcOrd="1" destOrd="0" presId="urn:microsoft.com/office/officeart/2005/8/layout/chart3"/>
    <dgm:cxn modelId="{93994457-CEB6-4B8B-B810-EB67801D4067}" srcId="{1F6F6A91-2383-4948-ABC7-32CAC630A693}" destId="{010A6EF9-0B35-4129-8A31-E3639836959D}" srcOrd="1" destOrd="0" parTransId="{EB8CC912-0AF0-436E-A61C-8D429C528821}" sibTransId="{6F2E0A59-15E5-4290-8E32-D05B71E6F43D}"/>
    <dgm:cxn modelId="{DA1BEB79-2F08-4297-A83C-F67E202A70A1}" type="presOf" srcId="{8C1A2453-6656-42E6-84A9-DA1C2E29F969}" destId="{1C53CBBE-7AB2-48DD-9FC3-054FACE7D4BA}" srcOrd="1" destOrd="0" presId="urn:microsoft.com/office/officeart/2005/8/layout/chart3"/>
    <dgm:cxn modelId="{E7FFBF85-19FE-48D9-BCB3-CC0549AA2835}" type="presOf" srcId="{8C1A2453-6656-42E6-84A9-DA1C2E29F969}" destId="{61EDF922-19F3-42C1-8B41-1596CC818AE7}" srcOrd="0" destOrd="0" presId="urn:microsoft.com/office/officeart/2005/8/layout/chart3"/>
    <dgm:cxn modelId="{77CF17C2-C4B6-49AD-B5D0-7FED3E2B25C9}" type="presOf" srcId="{2A6AB57F-B5A3-4065-BB79-502E7CF480FC}" destId="{65573CCC-D13A-4F57-AD70-DD422328B498}" srcOrd="1" destOrd="0" presId="urn:microsoft.com/office/officeart/2005/8/layout/chart3"/>
    <dgm:cxn modelId="{EDCF11D2-9E4E-4EF2-B60C-EB394162086A}" type="presOf" srcId="{010A6EF9-0B35-4129-8A31-E3639836959D}" destId="{48BA161B-795B-4380-BE37-F7C4E4BE3260}" srcOrd="0" destOrd="0" presId="urn:microsoft.com/office/officeart/2005/8/layout/chart3"/>
    <dgm:cxn modelId="{21115FDA-BFDA-4F67-A165-18C57B36E71E}" srcId="{1F6F6A91-2383-4948-ABC7-32CAC630A693}" destId="{EEB1CB58-3464-4DA4-874B-C3F5CD7FA86D}" srcOrd="2" destOrd="0" parTransId="{8CE79A41-20E6-4C9D-8F58-3CB35058A33A}" sibTransId="{12BF8CD3-F5DA-49B2-8E29-4B0F40CF0339}"/>
    <dgm:cxn modelId="{C8DD88EB-1545-4961-84BF-EF767C0DED99}" type="presOf" srcId="{1F6F6A91-2383-4948-ABC7-32CAC630A693}" destId="{7C4BEDE7-0A76-4C8C-944F-0EF11A1EF22B}" srcOrd="0" destOrd="0" presId="urn:microsoft.com/office/officeart/2005/8/layout/chart3"/>
    <dgm:cxn modelId="{FC4AE3EF-3437-40F5-8CBC-FBC9B1008AE7}" type="presOf" srcId="{2A6AB57F-B5A3-4065-BB79-502E7CF480FC}" destId="{B255CC92-EEED-42BB-8E9D-12E40868668B}" srcOrd="0" destOrd="0" presId="urn:microsoft.com/office/officeart/2005/8/layout/chart3"/>
    <dgm:cxn modelId="{D0EFDDA4-9F06-4B49-AF53-C9687C166BDA}" type="presParOf" srcId="{7C4BEDE7-0A76-4C8C-944F-0EF11A1EF22B}" destId="{B255CC92-EEED-42BB-8E9D-12E40868668B}" srcOrd="0" destOrd="0" presId="urn:microsoft.com/office/officeart/2005/8/layout/chart3"/>
    <dgm:cxn modelId="{62D35FD2-4D37-491B-9D6B-E716ADDB4386}" type="presParOf" srcId="{7C4BEDE7-0A76-4C8C-944F-0EF11A1EF22B}" destId="{65573CCC-D13A-4F57-AD70-DD422328B498}" srcOrd="1" destOrd="0" presId="urn:microsoft.com/office/officeart/2005/8/layout/chart3"/>
    <dgm:cxn modelId="{A9304D42-C5C0-4035-BD4F-71BFF4BB292B}" type="presParOf" srcId="{7C4BEDE7-0A76-4C8C-944F-0EF11A1EF22B}" destId="{48BA161B-795B-4380-BE37-F7C4E4BE3260}" srcOrd="2" destOrd="0" presId="urn:microsoft.com/office/officeart/2005/8/layout/chart3"/>
    <dgm:cxn modelId="{8D846EFA-420F-4C83-94AF-09F01E837B22}" type="presParOf" srcId="{7C4BEDE7-0A76-4C8C-944F-0EF11A1EF22B}" destId="{364320B9-8F7D-486F-B582-ED5F1094CE19}" srcOrd="3" destOrd="0" presId="urn:microsoft.com/office/officeart/2005/8/layout/chart3"/>
    <dgm:cxn modelId="{34DD3871-72E7-4203-869E-1C75EE159D1E}" type="presParOf" srcId="{7C4BEDE7-0A76-4C8C-944F-0EF11A1EF22B}" destId="{5B519A4E-AF7D-450E-AC6C-31717FACB83D}" srcOrd="4" destOrd="0" presId="urn:microsoft.com/office/officeart/2005/8/layout/chart3"/>
    <dgm:cxn modelId="{961E0E01-0349-485C-8566-6AF97091D678}" type="presParOf" srcId="{7C4BEDE7-0A76-4C8C-944F-0EF11A1EF22B}" destId="{3994947A-11B4-4E69-917D-B6E7F1A14B76}" srcOrd="5" destOrd="0" presId="urn:microsoft.com/office/officeart/2005/8/layout/chart3"/>
    <dgm:cxn modelId="{0011164C-8389-4394-A81C-F09233DBAD78}" type="presParOf" srcId="{7C4BEDE7-0A76-4C8C-944F-0EF11A1EF22B}" destId="{61EDF922-19F3-42C1-8B41-1596CC818AE7}" srcOrd="6" destOrd="0" presId="urn:microsoft.com/office/officeart/2005/8/layout/chart3"/>
    <dgm:cxn modelId="{A4DF1654-9F20-4637-AF68-04998516D491}" type="presParOf" srcId="{7C4BEDE7-0A76-4C8C-944F-0EF11A1EF22B}" destId="{1C53CBBE-7AB2-48DD-9FC3-054FACE7D4BA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A659B-68C6-4720-A8E0-C34496F9D1E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782CE-56D4-4D70-95B9-20256C86FF8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fr-CA" sz="2000" b="1" i="0" dirty="0"/>
            <a:t>Stage 1</a:t>
          </a:r>
        </a:p>
        <a:p>
          <a:r>
            <a:rPr lang="en-CA" sz="1800" b="1" noProof="0" dirty="0">
              <a:solidFill>
                <a:schemeClr val="bg1"/>
              </a:solidFill>
            </a:rPr>
            <a:t>Lucky Man Requests RIRSD Table</a:t>
          </a:r>
        </a:p>
      </dgm:t>
    </dgm:pt>
    <dgm:pt modelId="{8DC0B51E-C321-4789-94A7-9AA04FC58958}" type="parTrans" cxnId="{C285B0BC-0B49-40C5-AB56-BC9C14092A65}">
      <dgm:prSet/>
      <dgm:spPr/>
      <dgm:t>
        <a:bodyPr/>
        <a:lstStyle/>
        <a:p>
          <a:endParaRPr lang="en-US"/>
        </a:p>
      </dgm:t>
    </dgm:pt>
    <dgm:pt modelId="{86BA0C26-B655-4AF4-9D07-4ACED443A2B6}" type="sibTrans" cxnId="{C285B0BC-0B49-40C5-AB56-BC9C14092A65}">
      <dgm:prSet/>
      <dgm:spPr/>
      <dgm:t>
        <a:bodyPr/>
        <a:lstStyle/>
        <a:p>
          <a:endParaRPr lang="en-US"/>
        </a:p>
      </dgm:t>
    </dgm:pt>
    <dgm:pt modelId="{D79E16BE-E230-467D-B853-855EE400C920}">
      <dgm:prSet phldrT="[Text]" custT="1"/>
      <dgm:spPr/>
      <dgm:t>
        <a:bodyPr/>
        <a:lstStyle/>
        <a:p>
          <a:r>
            <a:rPr lang="fr-CA" sz="2000" b="1" dirty="0"/>
            <a:t>Stage 2</a:t>
          </a:r>
        </a:p>
        <a:p>
          <a:r>
            <a:rPr lang="en-CA" sz="1600" b="1" noProof="0" dirty="0">
              <a:solidFill>
                <a:schemeClr val="bg1"/>
              </a:solidFill>
            </a:rPr>
            <a:t>Identifying the topics for discussions </a:t>
          </a:r>
          <a:r>
            <a:rPr lang="en-CA" sz="1600" b="0" noProof="0" dirty="0"/>
            <a:t>(What are we going to talk about?)</a:t>
          </a:r>
          <a:endParaRPr lang="en-CA" sz="1600" noProof="0" dirty="0"/>
        </a:p>
      </dgm:t>
    </dgm:pt>
    <dgm:pt modelId="{D0A57130-0301-4413-97F3-BBDA5D40BA78}" type="parTrans" cxnId="{405C05AF-B539-4453-BEBB-BCD3D4495A71}">
      <dgm:prSet/>
      <dgm:spPr/>
      <dgm:t>
        <a:bodyPr/>
        <a:lstStyle/>
        <a:p>
          <a:endParaRPr lang="en-US"/>
        </a:p>
      </dgm:t>
    </dgm:pt>
    <dgm:pt modelId="{67346CDB-23B1-468E-92C5-40861BA4A918}" type="sibTrans" cxnId="{405C05AF-B539-4453-BEBB-BCD3D4495A71}">
      <dgm:prSet/>
      <dgm:spPr/>
      <dgm:t>
        <a:bodyPr/>
        <a:lstStyle/>
        <a:p>
          <a:endParaRPr lang="en-US"/>
        </a:p>
      </dgm:t>
    </dgm:pt>
    <dgm:pt modelId="{0A4AF178-23E3-4E08-870F-50F787EDD98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fr-CA" sz="2000" b="1" dirty="0"/>
            <a:t>Stage 3</a:t>
          </a:r>
        </a:p>
        <a:p>
          <a:r>
            <a:rPr lang="en-CA" sz="1600" b="1" noProof="0" dirty="0">
              <a:solidFill>
                <a:schemeClr val="bg1"/>
              </a:solidFill>
            </a:rPr>
            <a:t>Co-development of an MOU </a:t>
          </a:r>
          <a:r>
            <a:rPr lang="en-CA" sz="1600" b="1" noProof="0" dirty="0"/>
            <a:t>(</a:t>
          </a:r>
          <a:r>
            <a:rPr lang="en-CA" sz="1600" b="0" noProof="0" dirty="0"/>
            <a:t>How are we going to play in the sandbox together?)</a:t>
          </a:r>
          <a:endParaRPr lang="en-CA" sz="1600" noProof="0" dirty="0"/>
        </a:p>
      </dgm:t>
    </dgm:pt>
    <dgm:pt modelId="{4E19AEB8-C807-4697-8786-EDA90B5BDE9F}" type="parTrans" cxnId="{34AB5A4D-72C3-4D7B-8C29-675B1FB215F7}">
      <dgm:prSet/>
      <dgm:spPr/>
      <dgm:t>
        <a:bodyPr/>
        <a:lstStyle/>
        <a:p>
          <a:endParaRPr lang="en-US"/>
        </a:p>
      </dgm:t>
    </dgm:pt>
    <dgm:pt modelId="{60A28CC6-6455-472C-AA2F-2AE64E0F4F71}" type="sibTrans" cxnId="{34AB5A4D-72C3-4D7B-8C29-675B1FB215F7}">
      <dgm:prSet/>
      <dgm:spPr/>
      <dgm:t>
        <a:bodyPr/>
        <a:lstStyle/>
        <a:p>
          <a:endParaRPr lang="en-US"/>
        </a:p>
      </dgm:t>
    </dgm:pt>
    <dgm:pt modelId="{4F6CA92F-F574-4D60-92EA-165E9861933F}">
      <dgm:prSet phldrT="[Text]" custT="1"/>
      <dgm:spPr/>
      <dgm:t>
        <a:bodyPr/>
        <a:lstStyle/>
        <a:p>
          <a:r>
            <a:rPr lang="fr-CA" sz="2000" b="1" dirty="0"/>
            <a:t>Stage 4</a:t>
          </a:r>
        </a:p>
        <a:p>
          <a:r>
            <a:rPr lang="en-CA" sz="1600" b="1" noProof="0" dirty="0">
              <a:solidFill>
                <a:schemeClr val="bg1"/>
              </a:solidFill>
            </a:rPr>
            <a:t>Co-development of a Term Sheet </a:t>
          </a:r>
          <a:r>
            <a:rPr lang="en-CA" sz="1400" b="0" noProof="0" dirty="0"/>
            <a:t>(defining topics of discussion as topics for negotiation &amp; securing a mandate to negotiate)</a:t>
          </a:r>
          <a:endParaRPr lang="en-CA" sz="1400" noProof="0" dirty="0"/>
        </a:p>
      </dgm:t>
    </dgm:pt>
    <dgm:pt modelId="{129540C1-2C92-4CDE-AC88-EECE8D5ED2A8}" type="parTrans" cxnId="{77890E6C-9BC3-4120-B1DA-17ABCE287A93}">
      <dgm:prSet/>
      <dgm:spPr/>
      <dgm:t>
        <a:bodyPr/>
        <a:lstStyle/>
        <a:p>
          <a:endParaRPr lang="en-US"/>
        </a:p>
      </dgm:t>
    </dgm:pt>
    <dgm:pt modelId="{5FD87035-E578-4C7D-A498-E9868FC34038}" type="sibTrans" cxnId="{77890E6C-9BC3-4120-B1DA-17ABCE287A93}">
      <dgm:prSet/>
      <dgm:spPr/>
      <dgm:t>
        <a:bodyPr/>
        <a:lstStyle/>
        <a:p>
          <a:endParaRPr lang="en-US"/>
        </a:p>
      </dgm:t>
    </dgm:pt>
    <dgm:pt modelId="{363153EC-D14D-4D64-B69D-6155B4D958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fr-CA" sz="2000" b="1" dirty="0"/>
            <a:t>Stage 5</a:t>
          </a:r>
        </a:p>
        <a:p>
          <a:r>
            <a:rPr lang="en-CA" sz="1800" b="1" noProof="0" dirty="0">
              <a:solidFill>
                <a:schemeClr val="bg1"/>
              </a:solidFill>
            </a:rPr>
            <a:t>Negotiation of the Agreement</a:t>
          </a:r>
        </a:p>
      </dgm:t>
    </dgm:pt>
    <dgm:pt modelId="{49C329A7-D407-48ED-B6B9-B5408BDAEB4E}" type="parTrans" cxnId="{1180F8FE-43B1-4257-B7B0-2DC7E73F5C4D}">
      <dgm:prSet/>
      <dgm:spPr/>
      <dgm:t>
        <a:bodyPr/>
        <a:lstStyle/>
        <a:p>
          <a:endParaRPr lang="en-US"/>
        </a:p>
      </dgm:t>
    </dgm:pt>
    <dgm:pt modelId="{F1AB2FB5-B9E4-47C7-A131-051027D61ECF}" type="sibTrans" cxnId="{1180F8FE-43B1-4257-B7B0-2DC7E73F5C4D}">
      <dgm:prSet/>
      <dgm:spPr/>
      <dgm:t>
        <a:bodyPr/>
        <a:lstStyle/>
        <a:p>
          <a:endParaRPr lang="en-US"/>
        </a:p>
      </dgm:t>
    </dgm:pt>
    <dgm:pt modelId="{6CD45E08-96D4-4C25-948F-3299DC667BD3}">
      <dgm:prSet custT="1"/>
      <dgm:spPr/>
      <dgm:t>
        <a:bodyPr/>
        <a:lstStyle/>
        <a:p>
          <a:r>
            <a:rPr lang="en-CA" sz="2000" b="1" noProof="0" dirty="0"/>
            <a:t>Stage 8 </a:t>
          </a:r>
        </a:p>
        <a:p>
          <a:r>
            <a:rPr lang="en-CA" sz="1600" b="1" noProof="0" dirty="0">
              <a:solidFill>
                <a:schemeClr val="bg1"/>
              </a:solidFill>
            </a:rPr>
            <a:t>Implementation of the Agreement</a:t>
          </a:r>
        </a:p>
      </dgm:t>
    </dgm:pt>
    <dgm:pt modelId="{07538D08-07EF-492D-8409-3D95F35292A5}" type="parTrans" cxnId="{680FBD1B-5E07-4B53-8B84-9A13B7BA2EFF}">
      <dgm:prSet/>
      <dgm:spPr/>
      <dgm:t>
        <a:bodyPr/>
        <a:lstStyle/>
        <a:p>
          <a:endParaRPr lang="en-US"/>
        </a:p>
      </dgm:t>
    </dgm:pt>
    <dgm:pt modelId="{E988B8AA-6E9A-421F-AB78-50D3641F6398}" type="sibTrans" cxnId="{680FBD1B-5E07-4B53-8B84-9A13B7BA2EFF}">
      <dgm:prSet/>
      <dgm:spPr/>
      <dgm:t>
        <a:bodyPr/>
        <a:lstStyle/>
        <a:p>
          <a:endParaRPr lang="en-US"/>
        </a:p>
      </dgm:t>
    </dgm:pt>
    <dgm:pt modelId="{1E0F827A-8BF6-4EA2-BF26-52DC9B85F32D}">
      <dgm:prSet custT="1"/>
      <dgm:spPr/>
      <dgm:t>
        <a:bodyPr/>
        <a:lstStyle/>
        <a:p>
          <a:r>
            <a:rPr lang="fr-CA" sz="2000" b="1" dirty="0"/>
            <a:t>Stage 6</a:t>
          </a:r>
        </a:p>
        <a:p>
          <a:r>
            <a:rPr lang="en-CA" sz="1600" b="1" noProof="0" dirty="0">
              <a:solidFill>
                <a:schemeClr val="bg1"/>
              </a:solidFill>
            </a:rPr>
            <a:t>Ratification of the Agreement </a:t>
          </a:r>
          <a:r>
            <a:rPr lang="en-CA" sz="1600" noProof="0" dirty="0"/>
            <a:t>(Community’s approval of the Agreement and Cabinet Approval)</a:t>
          </a:r>
        </a:p>
      </dgm:t>
    </dgm:pt>
    <dgm:pt modelId="{BAC0DA71-C0C8-420C-A538-F497FE1F0478}" type="parTrans" cxnId="{283A5AAA-2ABA-4DD2-9A88-0E03C1FB619F}">
      <dgm:prSet/>
      <dgm:spPr/>
      <dgm:t>
        <a:bodyPr/>
        <a:lstStyle/>
        <a:p>
          <a:endParaRPr lang="en-US"/>
        </a:p>
      </dgm:t>
    </dgm:pt>
    <dgm:pt modelId="{EC5B133D-09F9-4F49-9E3A-2539BA135206}" type="sibTrans" cxnId="{283A5AAA-2ABA-4DD2-9A88-0E03C1FB619F}">
      <dgm:prSet/>
      <dgm:spPr/>
      <dgm:t>
        <a:bodyPr/>
        <a:lstStyle/>
        <a:p>
          <a:endParaRPr lang="en-US"/>
        </a:p>
      </dgm:t>
    </dgm:pt>
    <dgm:pt modelId="{129277A8-95CA-464B-9EBE-720EEAA6F828}">
      <dgm:prSet custT="1"/>
      <dgm:spPr>
        <a:solidFill>
          <a:schemeClr val="accent2"/>
        </a:solidFill>
      </dgm:spPr>
      <dgm:t>
        <a:bodyPr/>
        <a:lstStyle/>
        <a:p>
          <a:r>
            <a:rPr lang="en-CA" sz="2000" b="1" noProof="0" dirty="0"/>
            <a:t>Stage 7</a:t>
          </a:r>
        </a:p>
        <a:p>
          <a:r>
            <a:rPr lang="en-CA" sz="1600" noProof="0" dirty="0">
              <a:solidFill>
                <a:schemeClr val="bg1"/>
              </a:solidFill>
            </a:rPr>
            <a:t>Implementing Legislation and Effective Date </a:t>
          </a:r>
        </a:p>
      </dgm:t>
    </dgm:pt>
    <dgm:pt modelId="{C7B0180D-14EB-491E-9159-F2268D1D4A9A}" type="parTrans" cxnId="{49A664F0-C902-44E7-A266-B5896FB6556D}">
      <dgm:prSet/>
      <dgm:spPr/>
      <dgm:t>
        <a:bodyPr/>
        <a:lstStyle/>
        <a:p>
          <a:endParaRPr lang="en-US"/>
        </a:p>
      </dgm:t>
    </dgm:pt>
    <dgm:pt modelId="{14078412-5C7B-4572-AEF4-D544FBC8FA25}" type="sibTrans" cxnId="{49A664F0-C902-44E7-A266-B5896FB6556D}">
      <dgm:prSet/>
      <dgm:spPr/>
      <dgm:t>
        <a:bodyPr/>
        <a:lstStyle/>
        <a:p>
          <a:endParaRPr lang="en-US"/>
        </a:p>
      </dgm:t>
    </dgm:pt>
    <dgm:pt modelId="{6B413DA3-FA4A-4B30-A7F0-0DE1DE012EF2}" type="pres">
      <dgm:prSet presAssocID="{4DDA659B-68C6-4720-A8E0-C34496F9D1E9}" presName="Name0" presStyleCnt="0">
        <dgm:presLayoutVars>
          <dgm:dir/>
          <dgm:resizeHandles val="exact"/>
        </dgm:presLayoutVars>
      </dgm:prSet>
      <dgm:spPr/>
    </dgm:pt>
    <dgm:pt modelId="{A5034BE4-1F00-430A-840A-182B2280B54B}" type="pres">
      <dgm:prSet presAssocID="{796782CE-56D4-4D70-95B9-20256C86FF88}" presName="node" presStyleLbl="node1" presStyleIdx="0" presStyleCnt="8">
        <dgm:presLayoutVars>
          <dgm:bulletEnabled val="1"/>
        </dgm:presLayoutVars>
      </dgm:prSet>
      <dgm:spPr/>
    </dgm:pt>
    <dgm:pt modelId="{4B477F14-A192-43F5-90FF-74A57F9DB305}" type="pres">
      <dgm:prSet presAssocID="{86BA0C26-B655-4AF4-9D07-4ACED443A2B6}" presName="sibTrans" presStyleLbl="sibTrans1D1" presStyleIdx="0" presStyleCnt="7"/>
      <dgm:spPr/>
    </dgm:pt>
    <dgm:pt modelId="{1CCB90AC-63ED-4EE1-A5DE-656DF2713715}" type="pres">
      <dgm:prSet presAssocID="{86BA0C26-B655-4AF4-9D07-4ACED443A2B6}" presName="connectorText" presStyleLbl="sibTrans1D1" presStyleIdx="0" presStyleCnt="7"/>
      <dgm:spPr/>
    </dgm:pt>
    <dgm:pt modelId="{086436AE-1038-446F-B87A-51AA8539804A}" type="pres">
      <dgm:prSet presAssocID="{D79E16BE-E230-467D-B853-855EE400C920}" presName="node" presStyleLbl="node1" presStyleIdx="1" presStyleCnt="8" custScaleX="110472">
        <dgm:presLayoutVars>
          <dgm:bulletEnabled val="1"/>
        </dgm:presLayoutVars>
      </dgm:prSet>
      <dgm:spPr/>
    </dgm:pt>
    <dgm:pt modelId="{FA768D6C-47AE-48AF-A116-1BD82D59CF52}" type="pres">
      <dgm:prSet presAssocID="{67346CDB-23B1-468E-92C5-40861BA4A918}" presName="sibTrans" presStyleLbl="sibTrans1D1" presStyleIdx="1" presStyleCnt="7"/>
      <dgm:spPr/>
    </dgm:pt>
    <dgm:pt modelId="{6F590C6F-A620-4A4D-AF08-436E2F055009}" type="pres">
      <dgm:prSet presAssocID="{67346CDB-23B1-468E-92C5-40861BA4A918}" presName="connectorText" presStyleLbl="sibTrans1D1" presStyleIdx="1" presStyleCnt="7"/>
      <dgm:spPr/>
    </dgm:pt>
    <dgm:pt modelId="{5CE80041-911B-4D33-ACF6-21B8D69A3895}" type="pres">
      <dgm:prSet presAssocID="{0A4AF178-23E3-4E08-870F-50F787EDD982}" presName="node" presStyleLbl="node1" presStyleIdx="2" presStyleCnt="8">
        <dgm:presLayoutVars>
          <dgm:bulletEnabled val="1"/>
        </dgm:presLayoutVars>
      </dgm:prSet>
      <dgm:spPr/>
    </dgm:pt>
    <dgm:pt modelId="{A821DC2B-711B-434D-9B62-88F14C495A52}" type="pres">
      <dgm:prSet presAssocID="{60A28CC6-6455-472C-AA2F-2AE64E0F4F71}" presName="sibTrans" presStyleLbl="sibTrans1D1" presStyleIdx="2" presStyleCnt="7"/>
      <dgm:spPr/>
    </dgm:pt>
    <dgm:pt modelId="{56011E7B-7CC2-4019-9315-B9E836DFD380}" type="pres">
      <dgm:prSet presAssocID="{60A28CC6-6455-472C-AA2F-2AE64E0F4F71}" presName="connectorText" presStyleLbl="sibTrans1D1" presStyleIdx="2" presStyleCnt="7"/>
      <dgm:spPr/>
    </dgm:pt>
    <dgm:pt modelId="{DB23B080-A5F5-49B9-B797-8D07B526596C}" type="pres">
      <dgm:prSet presAssocID="{4F6CA92F-F574-4D60-92EA-165E9861933F}" presName="node" presStyleLbl="node1" presStyleIdx="3" presStyleCnt="8" custScaleX="135293">
        <dgm:presLayoutVars>
          <dgm:bulletEnabled val="1"/>
        </dgm:presLayoutVars>
      </dgm:prSet>
      <dgm:spPr/>
    </dgm:pt>
    <dgm:pt modelId="{93AD7AEA-CA2D-4ACE-8A75-8AE9553FC6BF}" type="pres">
      <dgm:prSet presAssocID="{5FD87035-E578-4C7D-A498-E9868FC34038}" presName="sibTrans" presStyleLbl="sibTrans1D1" presStyleIdx="3" presStyleCnt="7"/>
      <dgm:spPr/>
    </dgm:pt>
    <dgm:pt modelId="{D9BDB7C4-9C14-411A-96B6-433A0ACB22C7}" type="pres">
      <dgm:prSet presAssocID="{5FD87035-E578-4C7D-A498-E9868FC34038}" presName="connectorText" presStyleLbl="sibTrans1D1" presStyleIdx="3" presStyleCnt="7"/>
      <dgm:spPr/>
    </dgm:pt>
    <dgm:pt modelId="{398E1567-8278-4A53-838E-64B20F128946}" type="pres">
      <dgm:prSet presAssocID="{363153EC-D14D-4D64-B69D-6155B4D958CC}" presName="node" presStyleLbl="node1" presStyleIdx="4" presStyleCnt="8">
        <dgm:presLayoutVars>
          <dgm:bulletEnabled val="1"/>
        </dgm:presLayoutVars>
      </dgm:prSet>
      <dgm:spPr/>
    </dgm:pt>
    <dgm:pt modelId="{E302E43C-88D1-467A-842F-736F626ED257}" type="pres">
      <dgm:prSet presAssocID="{F1AB2FB5-B9E4-47C7-A131-051027D61ECF}" presName="sibTrans" presStyleLbl="sibTrans1D1" presStyleIdx="4" presStyleCnt="7"/>
      <dgm:spPr/>
    </dgm:pt>
    <dgm:pt modelId="{4151D962-3310-4B02-BE72-FDCCABE9A712}" type="pres">
      <dgm:prSet presAssocID="{F1AB2FB5-B9E4-47C7-A131-051027D61ECF}" presName="connectorText" presStyleLbl="sibTrans1D1" presStyleIdx="4" presStyleCnt="7"/>
      <dgm:spPr/>
    </dgm:pt>
    <dgm:pt modelId="{9ED2A324-AA60-4499-B2AD-18307963B613}" type="pres">
      <dgm:prSet presAssocID="{1E0F827A-8BF6-4EA2-BF26-52DC9B85F32D}" presName="node" presStyleLbl="node1" presStyleIdx="5" presStyleCnt="8" custScaleX="127220">
        <dgm:presLayoutVars>
          <dgm:bulletEnabled val="1"/>
        </dgm:presLayoutVars>
      </dgm:prSet>
      <dgm:spPr/>
    </dgm:pt>
    <dgm:pt modelId="{2CE773D1-932B-48BD-A522-2EFA5B5FB224}" type="pres">
      <dgm:prSet presAssocID="{EC5B133D-09F9-4F49-9E3A-2539BA135206}" presName="sibTrans" presStyleLbl="sibTrans1D1" presStyleIdx="5" presStyleCnt="7"/>
      <dgm:spPr/>
    </dgm:pt>
    <dgm:pt modelId="{635772C2-B17A-4E1D-85A0-2CBF298C0543}" type="pres">
      <dgm:prSet presAssocID="{EC5B133D-09F9-4F49-9E3A-2539BA135206}" presName="connectorText" presStyleLbl="sibTrans1D1" presStyleIdx="5" presStyleCnt="7"/>
      <dgm:spPr/>
    </dgm:pt>
    <dgm:pt modelId="{AA7AECDD-1F97-4013-AE65-3678A813151B}" type="pres">
      <dgm:prSet presAssocID="{129277A8-95CA-464B-9EBE-720EEAA6F828}" presName="node" presStyleLbl="node1" presStyleIdx="6" presStyleCnt="8">
        <dgm:presLayoutVars>
          <dgm:bulletEnabled val="1"/>
        </dgm:presLayoutVars>
      </dgm:prSet>
      <dgm:spPr/>
    </dgm:pt>
    <dgm:pt modelId="{A86E3CCD-6CA8-4701-9281-67036EA12C61}" type="pres">
      <dgm:prSet presAssocID="{14078412-5C7B-4572-AEF4-D544FBC8FA25}" presName="sibTrans" presStyleLbl="sibTrans1D1" presStyleIdx="6" presStyleCnt="7"/>
      <dgm:spPr/>
    </dgm:pt>
    <dgm:pt modelId="{5C9E2E42-EE74-4C8A-81A2-4B0BC316712F}" type="pres">
      <dgm:prSet presAssocID="{14078412-5C7B-4572-AEF4-D544FBC8FA25}" presName="connectorText" presStyleLbl="sibTrans1D1" presStyleIdx="6" presStyleCnt="7"/>
      <dgm:spPr/>
    </dgm:pt>
    <dgm:pt modelId="{0877958B-FBFD-490F-92F8-1C9C8C2FABEB}" type="pres">
      <dgm:prSet presAssocID="{6CD45E08-96D4-4C25-948F-3299DC667BD3}" presName="node" presStyleLbl="node1" presStyleIdx="7" presStyleCnt="8">
        <dgm:presLayoutVars>
          <dgm:bulletEnabled val="1"/>
        </dgm:presLayoutVars>
      </dgm:prSet>
      <dgm:spPr/>
    </dgm:pt>
  </dgm:ptLst>
  <dgm:cxnLst>
    <dgm:cxn modelId="{085B8404-7881-4B8C-A5A9-A0D5C1C98EF3}" type="presOf" srcId="{F1AB2FB5-B9E4-47C7-A131-051027D61ECF}" destId="{4151D962-3310-4B02-BE72-FDCCABE9A712}" srcOrd="1" destOrd="0" presId="urn:microsoft.com/office/officeart/2005/8/layout/bProcess3"/>
    <dgm:cxn modelId="{5E4AC408-CE34-4456-ACA5-BF4FDA627D7A}" type="presOf" srcId="{F1AB2FB5-B9E4-47C7-A131-051027D61ECF}" destId="{E302E43C-88D1-467A-842F-736F626ED257}" srcOrd="0" destOrd="0" presId="urn:microsoft.com/office/officeart/2005/8/layout/bProcess3"/>
    <dgm:cxn modelId="{CD6A7211-2E80-4C4D-87E7-A6BCDAF8F28E}" type="presOf" srcId="{D79E16BE-E230-467D-B853-855EE400C920}" destId="{086436AE-1038-446F-B87A-51AA8539804A}" srcOrd="0" destOrd="0" presId="urn:microsoft.com/office/officeart/2005/8/layout/bProcess3"/>
    <dgm:cxn modelId="{680FBD1B-5E07-4B53-8B84-9A13B7BA2EFF}" srcId="{4DDA659B-68C6-4720-A8E0-C34496F9D1E9}" destId="{6CD45E08-96D4-4C25-948F-3299DC667BD3}" srcOrd="7" destOrd="0" parTransId="{07538D08-07EF-492D-8409-3D95F35292A5}" sibTransId="{E988B8AA-6E9A-421F-AB78-50D3641F6398}"/>
    <dgm:cxn modelId="{FF697125-EE8D-4843-965E-40E6A9B144F7}" type="presOf" srcId="{60A28CC6-6455-472C-AA2F-2AE64E0F4F71}" destId="{A821DC2B-711B-434D-9B62-88F14C495A52}" srcOrd="0" destOrd="0" presId="urn:microsoft.com/office/officeart/2005/8/layout/bProcess3"/>
    <dgm:cxn modelId="{277BCA28-BFDD-4943-9986-5F76923A0657}" type="presOf" srcId="{67346CDB-23B1-468E-92C5-40861BA4A918}" destId="{6F590C6F-A620-4A4D-AF08-436E2F055009}" srcOrd="1" destOrd="0" presId="urn:microsoft.com/office/officeart/2005/8/layout/bProcess3"/>
    <dgm:cxn modelId="{CDA0B12E-4948-4528-A8D8-93D78A8CDB8B}" type="presOf" srcId="{EC5B133D-09F9-4F49-9E3A-2539BA135206}" destId="{635772C2-B17A-4E1D-85A0-2CBF298C0543}" srcOrd="1" destOrd="0" presId="urn:microsoft.com/office/officeart/2005/8/layout/bProcess3"/>
    <dgm:cxn modelId="{61DB265E-487B-4850-9ADA-B67304CD3AD0}" type="presOf" srcId="{86BA0C26-B655-4AF4-9D07-4ACED443A2B6}" destId="{4B477F14-A192-43F5-90FF-74A57F9DB305}" srcOrd="0" destOrd="0" presId="urn:microsoft.com/office/officeart/2005/8/layout/bProcess3"/>
    <dgm:cxn modelId="{9ED02A60-04E2-4745-AF51-DF1E3D978D67}" type="presOf" srcId="{14078412-5C7B-4572-AEF4-D544FBC8FA25}" destId="{A86E3CCD-6CA8-4701-9281-67036EA12C61}" srcOrd="0" destOrd="0" presId="urn:microsoft.com/office/officeart/2005/8/layout/bProcess3"/>
    <dgm:cxn modelId="{C85E3141-818A-44EF-AF8D-D934E3336FE8}" type="presOf" srcId="{5FD87035-E578-4C7D-A498-E9868FC34038}" destId="{93AD7AEA-CA2D-4ACE-8A75-8AE9553FC6BF}" srcOrd="0" destOrd="0" presId="urn:microsoft.com/office/officeart/2005/8/layout/bProcess3"/>
    <dgm:cxn modelId="{87D35D66-E403-4E79-B26A-CA2AABCDBB4D}" type="presOf" srcId="{5FD87035-E578-4C7D-A498-E9868FC34038}" destId="{D9BDB7C4-9C14-411A-96B6-433A0ACB22C7}" srcOrd="1" destOrd="0" presId="urn:microsoft.com/office/officeart/2005/8/layout/bProcess3"/>
    <dgm:cxn modelId="{77890E6C-9BC3-4120-B1DA-17ABCE287A93}" srcId="{4DDA659B-68C6-4720-A8E0-C34496F9D1E9}" destId="{4F6CA92F-F574-4D60-92EA-165E9861933F}" srcOrd="3" destOrd="0" parTransId="{129540C1-2C92-4CDE-AC88-EECE8D5ED2A8}" sibTransId="{5FD87035-E578-4C7D-A498-E9868FC34038}"/>
    <dgm:cxn modelId="{34AB5A4D-72C3-4D7B-8C29-675B1FB215F7}" srcId="{4DDA659B-68C6-4720-A8E0-C34496F9D1E9}" destId="{0A4AF178-23E3-4E08-870F-50F787EDD982}" srcOrd="2" destOrd="0" parTransId="{4E19AEB8-C807-4697-8786-EDA90B5BDE9F}" sibTransId="{60A28CC6-6455-472C-AA2F-2AE64E0F4F71}"/>
    <dgm:cxn modelId="{8E444353-6076-4A23-9566-2155B837FC36}" type="presOf" srcId="{86BA0C26-B655-4AF4-9D07-4ACED443A2B6}" destId="{1CCB90AC-63ED-4EE1-A5DE-656DF2713715}" srcOrd="1" destOrd="0" presId="urn:microsoft.com/office/officeart/2005/8/layout/bProcess3"/>
    <dgm:cxn modelId="{AD43127F-7892-4F5B-964B-F07E90959C35}" type="presOf" srcId="{EC5B133D-09F9-4F49-9E3A-2539BA135206}" destId="{2CE773D1-932B-48BD-A522-2EFA5B5FB224}" srcOrd="0" destOrd="0" presId="urn:microsoft.com/office/officeart/2005/8/layout/bProcess3"/>
    <dgm:cxn modelId="{27CD407F-CE52-4BDD-B2BE-9D955EFE3514}" type="presOf" srcId="{4DDA659B-68C6-4720-A8E0-C34496F9D1E9}" destId="{6B413DA3-FA4A-4B30-A7F0-0DE1DE012EF2}" srcOrd="0" destOrd="0" presId="urn:microsoft.com/office/officeart/2005/8/layout/bProcess3"/>
    <dgm:cxn modelId="{283A5AAA-2ABA-4DD2-9A88-0E03C1FB619F}" srcId="{4DDA659B-68C6-4720-A8E0-C34496F9D1E9}" destId="{1E0F827A-8BF6-4EA2-BF26-52DC9B85F32D}" srcOrd="5" destOrd="0" parTransId="{BAC0DA71-C0C8-420C-A538-F497FE1F0478}" sibTransId="{EC5B133D-09F9-4F49-9E3A-2539BA135206}"/>
    <dgm:cxn modelId="{405C05AF-B539-4453-BEBB-BCD3D4495A71}" srcId="{4DDA659B-68C6-4720-A8E0-C34496F9D1E9}" destId="{D79E16BE-E230-467D-B853-855EE400C920}" srcOrd="1" destOrd="0" parTransId="{D0A57130-0301-4413-97F3-BBDA5D40BA78}" sibTransId="{67346CDB-23B1-468E-92C5-40861BA4A918}"/>
    <dgm:cxn modelId="{84B6D4B2-B56A-44EB-8D56-1D97B41F7EB9}" type="presOf" srcId="{129277A8-95CA-464B-9EBE-720EEAA6F828}" destId="{AA7AECDD-1F97-4013-AE65-3678A813151B}" srcOrd="0" destOrd="0" presId="urn:microsoft.com/office/officeart/2005/8/layout/bProcess3"/>
    <dgm:cxn modelId="{EC3047B8-A7F7-4628-90BD-DE0F00154AF0}" type="presOf" srcId="{14078412-5C7B-4572-AEF4-D544FBC8FA25}" destId="{5C9E2E42-EE74-4C8A-81A2-4B0BC316712F}" srcOrd="1" destOrd="0" presId="urn:microsoft.com/office/officeart/2005/8/layout/bProcess3"/>
    <dgm:cxn modelId="{E5416FBC-304D-4315-A8AE-B8BB99D02FC9}" type="presOf" srcId="{60A28CC6-6455-472C-AA2F-2AE64E0F4F71}" destId="{56011E7B-7CC2-4019-9315-B9E836DFD380}" srcOrd="1" destOrd="0" presId="urn:microsoft.com/office/officeart/2005/8/layout/bProcess3"/>
    <dgm:cxn modelId="{C285B0BC-0B49-40C5-AB56-BC9C14092A65}" srcId="{4DDA659B-68C6-4720-A8E0-C34496F9D1E9}" destId="{796782CE-56D4-4D70-95B9-20256C86FF88}" srcOrd="0" destOrd="0" parTransId="{8DC0B51E-C321-4789-94A7-9AA04FC58958}" sibTransId="{86BA0C26-B655-4AF4-9D07-4ACED443A2B6}"/>
    <dgm:cxn modelId="{C06F45C1-2412-40EB-BCCF-51961A50B4DD}" type="presOf" srcId="{0A4AF178-23E3-4E08-870F-50F787EDD982}" destId="{5CE80041-911B-4D33-ACF6-21B8D69A3895}" srcOrd="0" destOrd="0" presId="urn:microsoft.com/office/officeart/2005/8/layout/bProcess3"/>
    <dgm:cxn modelId="{7CDA47C8-B581-4E72-B5C6-A82CC4283FD2}" type="presOf" srcId="{6CD45E08-96D4-4C25-948F-3299DC667BD3}" destId="{0877958B-FBFD-490F-92F8-1C9C8C2FABEB}" srcOrd="0" destOrd="0" presId="urn:microsoft.com/office/officeart/2005/8/layout/bProcess3"/>
    <dgm:cxn modelId="{2E1877D8-957E-4ED3-9260-7517503D4263}" type="presOf" srcId="{1E0F827A-8BF6-4EA2-BF26-52DC9B85F32D}" destId="{9ED2A324-AA60-4499-B2AD-18307963B613}" srcOrd="0" destOrd="0" presId="urn:microsoft.com/office/officeart/2005/8/layout/bProcess3"/>
    <dgm:cxn modelId="{11CDA2E0-3615-4751-B8F7-AD4E92B4E66F}" type="presOf" srcId="{796782CE-56D4-4D70-95B9-20256C86FF88}" destId="{A5034BE4-1F00-430A-840A-182B2280B54B}" srcOrd="0" destOrd="0" presId="urn:microsoft.com/office/officeart/2005/8/layout/bProcess3"/>
    <dgm:cxn modelId="{D2DF2DE2-C8C5-4A56-9C4F-93236CD7A8F2}" type="presOf" srcId="{4F6CA92F-F574-4D60-92EA-165E9861933F}" destId="{DB23B080-A5F5-49B9-B797-8D07B526596C}" srcOrd="0" destOrd="0" presId="urn:microsoft.com/office/officeart/2005/8/layout/bProcess3"/>
    <dgm:cxn modelId="{D032E6E5-73E1-45C6-9D56-CBCA32B99BFA}" type="presOf" srcId="{67346CDB-23B1-468E-92C5-40861BA4A918}" destId="{FA768D6C-47AE-48AF-A116-1BD82D59CF52}" srcOrd="0" destOrd="0" presId="urn:microsoft.com/office/officeart/2005/8/layout/bProcess3"/>
    <dgm:cxn modelId="{49A664F0-C902-44E7-A266-B5896FB6556D}" srcId="{4DDA659B-68C6-4720-A8E0-C34496F9D1E9}" destId="{129277A8-95CA-464B-9EBE-720EEAA6F828}" srcOrd="6" destOrd="0" parTransId="{C7B0180D-14EB-491E-9159-F2268D1D4A9A}" sibTransId="{14078412-5C7B-4572-AEF4-D544FBC8FA25}"/>
    <dgm:cxn modelId="{5848E8FC-CE15-487B-8430-8DD4517C86AE}" type="presOf" srcId="{363153EC-D14D-4D64-B69D-6155B4D958CC}" destId="{398E1567-8278-4A53-838E-64B20F128946}" srcOrd="0" destOrd="0" presId="urn:microsoft.com/office/officeart/2005/8/layout/bProcess3"/>
    <dgm:cxn modelId="{1180F8FE-43B1-4257-B7B0-2DC7E73F5C4D}" srcId="{4DDA659B-68C6-4720-A8E0-C34496F9D1E9}" destId="{363153EC-D14D-4D64-B69D-6155B4D958CC}" srcOrd="4" destOrd="0" parTransId="{49C329A7-D407-48ED-B6B9-B5408BDAEB4E}" sibTransId="{F1AB2FB5-B9E4-47C7-A131-051027D61ECF}"/>
    <dgm:cxn modelId="{C60BF762-4D09-447E-B1CB-18AE4C5EE1ED}" type="presParOf" srcId="{6B413DA3-FA4A-4B30-A7F0-0DE1DE012EF2}" destId="{A5034BE4-1F00-430A-840A-182B2280B54B}" srcOrd="0" destOrd="0" presId="urn:microsoft.com/office/officeart/2005/8/layout/bProcess3"/>
    <dgm:cxn modelId="{ED71171C-4770-4DD3-A4EF-8D3604148C8D}" type="presParOf" srcId="{6B413DA3-FA4A-4B30-A7F0-0DE1DE012EF2}" destId="{4B477F14-A192-43F5-90FF-74A57F9DB305}" srcOrd="1" destOrd="0" presId="urn:microsoft.com/office/officeart/2005/8/layout/bProcess3"/>
    <dgm:cxn modelId="{5FA2C052-7934-4799-AFD3-BAE32C051BE2}" type="presParOf" srcId="{4B477F14-A192-43F5-90FF-74A57F9DB305}" destId="{1CCB90AC-63ED-4EE1-A5DE-656DF2713715}" srcOrd="0" destOrd="0" presId="urn:microsoft.com/office/officeart/2005/8/layout/bProcess3"/>
    <dgm:cxn modelId="{3EE5B9E9-8C6B-4FCB-9FAA-A1DAC441618F}" type="presParOf" srcId="{6B413DA3-FA4A-4B30-A7F0-0DE1DE012EF2}" destId="{086436AE-1038-446F-B87A-51AA8539804A}" srcOrd="2" destOrd="0" presId="urn:microsoft.com/office/officeart/2005/8/layout/bProcess3"/>
    <dgm:cxn modelId="{4AF84AA7-4A23-4952-9582-B6AEA83DD370}" type="presParOf" srcId="{6B413DA3-FA4A-4B30-A7F0-0DE1DE012EF2}" destId="{FA768D6C-47AE-48AF-A116-1BD82D59CF52}" srcOrd="3" destOrd="0" presId="urn:microsoft.com/office/officeart/2005/8/layout/bProcess3"/>
    <dgm:cxn modelId="{F2386273-25A3-45DC-A7F1-829BE6DB44C5}" type="presParOf" srcId="{FA768D6C-47AE-48AF-A116-1BD82D59CF52}" destId="{6F590C6F-A620-4A4D-AF08-436E2F055009}" srcOrd="0" destOrd="0" presId="urn:microsoft.com/office/officeart/2005/8/layout/bProcess3"/>
    <dgm:cxn modelId="{DEFA61F0-DF93-415D-A1B3-E8A97FBC97B4}" type="presParOf" srcId="{6B413DA3-FA4A-4B30-A7F0-0DE1DE012EF2}" destId="{5CE80041-911B-4D33-ACF6-21B8D69A3895}" srcOrd="4" destOrd="0" presId="urn:microsoft.com/office/officeart/2005/8/layout/bProcess3"/>
    <dgm:cxn modelId="{7F3DD880-E236-479C-92C3-089F2AB3406B}" type="presParOf" srcId="{6B413DA3-FA4A-4B30-A7F0-0DE1DE012EF2}" destId="{A821DC2B-711B-434D-9B62-88F14C495A52}" srcOrd="5" destOrd="0" presId="urn:microsoft.com/office/officeart/2005/8/layout/bProcess3"/>
    <dgm:cxn modelId="{9939CC88-7610-4B09-8774-A1C102480C3F}" type="presParOf" srcId="{A821DC2B-711B-434D-9B62-88F14C495A52}" destId="{56011E7B-7CC2-4019-9315-B9E836DFD380}" srcOrd="0" destOrd="0" presId="urn:microsoft.com/office/officeart/2005/8/layout/bProcess3"/>
    <dgm:cxn modelId="{AFC4322E-7E37-4AE4-9F0A-2C1778A1768D}" type="presParOf" srcId="{6B413DA3-FA4A-4B30-A7F0-0DE1DE012EF2}" destId="{DB23B080-A5F5-49B9-B797-8D07B526596C}" srcOrd="6" destOrd="0" presId="urn:microsoft.com/office/officeart/2005/8/layout/bProcess3"/>
    <dgm:cxn modelId="{D14841D4-438A-462A-86AD-0DCD66706BCF}" type="presParOf" srcId="{6B413DA3-FA4A-4B30-A7F0-0DE1DE012EF2}" destId="{93AD7AEA-CA2D-4ACE-8A75-8AE9553FC6BF}" srcOrd="7" destOrd="0" presId="urn:microsoft.com/office/officeart/2005/8/layout/bProcess3"/>
    <dgm:cxn modelId="{43689EE3-08EF-4974-BBCD-BB508B3C09A0}" type="presParOf" srcId="{93AD7AEA-CA2D-4ACE-8A75-8AE9553FC6BF}" destId="{D9BDB7C4-9C14-411A-96B6-433A0ACB22C7}" srcOrd="0" destOrd="0" presId="urn:microsoft.com/office/officeart/2005/8/layout/bProcess3"/>
    <dgm:cxn modelId="{00B71C6F-4C5D-4DA3-AB34-56E0F61C5CCF}" type="presParOf" srcId="{6B413DA3-FA4A-4B30-A7F0-0DE1DE012EF2}" destId="{398E1567-8278-4A53-838E-64B20F128946}" srcOrd="8" destOrd="0" presId="urn:microsoft.com/office/officeart/2005/8/layout/bProcess3"/>
    <dgm:cxn modelId="{FB36B83B-B24F-48A9-B789-B847AACA7033}" type="presParOf" srcId="{6B413DA3-FA4A-4B30-A7F0-0DE1DE012EF2}" destId="{E302E43C-88D1-467A-842F-736F626ED257}" srcOrd="9" destOrd="0" presId="urn:microsoft.com/office/officeart/2005/8/layout/bProcess3"/>
    <dgm:cxn modelId="{89FBB24F-6D12-44BB-84D9-E7E0682A0719}" type="presParOf" srcId="{E302E43C-88D1-467A-842F-736F626ED257}" destId="{4151D962-3310-4B02-BE72-FDCCABE9A712}" srcOrd="0" destOrd="0" presId="urn:microsoft.com/office/officeart/2005/8/layout/bProcess3"/>
    <dgm:cxn modelId="{9347FA7E-7D15-4232-AC10-A2D92303BB2C}" type="presParOf" srcId="{6B413DA3-FA4A-4B30-A7F0-0DE1DE012EF2}" destId="{9ED2A324-AA60-4499-B2AD-18307963B613}" srcOrd="10" destOrd="0" presId="urn:microsoft.com/office/officeart/2005/8/layout/bProcess3"/>
    <dgm:cxn modelId="{3066F68B-5391-4C3F-991F-695DF5666A59}" type="presParOf" srcId="{6B413DA3-FA4A-4B30-A7F0-0DE1DE012EF2}" destId="{2CE773D1-932B-48BD-A522-2EFA5B5FB224}" srcOrd="11" destOrd="0" presId="urn:microsoft.com/office/officeart/2005/8/layout/bProcess3"/>
    <dgm:cxn modelId="{08F648A4-6492-4AEA-9A94-30D370B8D08D}" type="presParOf" srcId="{2CE773D1-932B-48BD-A522-2EFA5B5FB224}" destId="{635772C2-B17A-4E1D-85A0-2CBF298C0543}" srcOrd="0" destOrd="0" presId="urn:microsoft.com/office/officeart/2005/8/layout/bProcess3"/>
    <dgm:cxn modelId="{921CD5C5-7378-4147-B628-73D832133B5E}" type="presParOf" srcId="{6B413DA3-FA4A-4B30-A7F0-0DE1DE012EF2}" destId="{AA7AECDD-1F97-4013-AE65-3678A813151B}" srcOrd="12" destOrd="0" presId="urn:microsoft.com/office/officeart/2005/8/layout/bProcess3"/>
    <dgm:cxn modelId="{6AF8780C-B405-4372-81E5-156D88BB6549}" type="presParOf" srcId="{6B413DA3-FA4A-4B30-A7F0-0DE1DE012EF2}" destId="{A86E3CCD-6CA8-4701-9281-67036EA12C61}" srcOrd="13" destOrd="0" presId="urn:microsoft.com/office/officeart/2005/8/layout/bProcess3"/>
    <dgm:cxn modelId="{1192A7AE-FA8A-4CBF-B986-4E9F8BAA8008}" type="presParOf" srcId="{A86E3CCD-6CA8-4701-9281-67036EA12C61}" destId="{5C9E2E42-EE74-4C8A-81A2-4B0BC316712F}" srcOrd="0" destOrd="0" presId="urn:microsoft.com/office/officeart/2005/8/layout/bProcess3"/>
    <dgm:cxn modelId="{84C853D8-0A77-43F2-A486-C03061110238}" type="presParOf" srcId="{6B413DA3-FA4A-4B30-A7F0-0DE1DE012EF2}" destId="{0877958B-FBFD-490F-92F8-1C9C8C2FABE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DA659B-68C6-4720-A8E0-C34496F9D1E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782CE-56D4-4D70-95B9-20256C86FF8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i="0" dirty="0"/>
            <a:t>Co-develop the MOU </a:t>
          </a:r>
          <a:endParaRPr lang="en-CA" sz="1800" b="1" noProof="0" dirty="0">
            <a:solidFill>
              <a:schemeClr val="bg1"/>
            </a:solidFill>
          </a:endParaRPr>
        </a:p>
      </dgm:t>
    </dgm:pt>
    <dgm:pt modelId="{8DC0B51E-C321-4789-94A7-9AA04FC58958}" type="parTrans" cxnId="{C285B0BC-0B49-40C5-AB56-BC9C14092A65}">
      <dgm:prSet/>
      <dgm:spPr/>
      <dgm:t>
        <a:bodyPr/>
        <a:lstStyle/>
        <a:p>
          <a:endParaRPr lang="en-US"/>
        </a:p>
      </dgm:t>
    </dgm:pt>
    <dgm:pt modelId="{86BA0C26-B655-4AF4-9D07-4ACED443A2B6}" type="sibTrans" cxnId="{C285B0BC-0B49-40C5-AB56-BC9C14092A65}">
      <dgm:prSet/>
      <dgm:spPr/>
      <dgm:t>
        <a:bodyPr/>
        <a:lstStyle/>
        <a:p>
          <a:endParaRPr lang="en-US"/>
        </a:p>
      </dgm:t>
    </dgm:pt>
    <dgm:pt modelId="{6CD45E08-96D4-4C25-948F-3299DC667BD3}">
      <dgm:prSet custT="1"/>
      <dgm:spPr/>
      <dgm:t>
        <a:bodyPr/>
        <a:lstStyle/>
        <a:p>
          <a:pPr algn="l"/>
          <a:r>
            <a:rPr lang="en-CA" sz="2000" b="1" noProof="0" dirty="0">
              <a:solidFill>
                <a:schemeClr val="bg1"/>
              </a:solidFill>
            </a:rPr>
            <a:t>Negotiation of the Agreement</a:t>
          </a:r>
        </a:p>
        <a:p>
          <a:pPr algn="l"/>
          <a:r>
            <a:rPr lang="en-CA" sz="2000" b="1" noProof="0" dirty="0">
              <a:solidFill>
                <a:schemeClr val="bg1"/>
              </a:solidFill>
            </a:rPr>
            <a:t>Ratification of the Agreement </a:t>
          </a:r>
        </a:p>
        <a:p>
          <a:pPr algn="l"/>
          <a:r>
            <a:rPr lang="en-CA" sz="2000" b="1" noProof="0" dirty="0">
              <a:solidFill>
                <a:schemeClr val="bg1"/>
              </a:solidFill>
            </a:rPr>
            <a:t>Implementing Legislation and Effective Date </a:t>
          </a:r>
        </a:p>
        <a:p>
          <a:pPr algn="l"/>
          <a:r>
            <a:rPr lang="en-CA" sz="2000" b="1" noProof="0" dirty="0">
              <a:solidFill>
                <a:schemeClr val="bg1"/>
              </a:solidFill>
            </a:rPr>
            <a:t>Implementation of the Agreement</a:t>
          </a:r>
        </a:p>
      </dgm:t>
    </dgm:pt>
    <dgm:pt modelId="{07538D08-07EF-492D-8409-3D95F35292A5}" type="parTrans" cxnId="{680FBD1B-5E07-4B53-8B84-9A13B7BA2EFF}">
      <dgm:prSet/>
      <dgm:spPr/>
      <dgm:t>
        <a:bodyPr/>
        <a:lstStyle/>
        <a:p>
          <a:endParaRPr lang="en-US"/>
        </a:p>
      </dgm:t>
    </dgm:pt>
    <dgm:pt modelId="{E988B8AA-6E9A-421F-AB78-50D3641F6398}" type="sibTrans" cxnId="{680FBD1B-5E07-4B53-8B84-9A13B7BA2EFF}">
      <dgm:prSet/>
      <dgm:spPr/>
      <dgm:t>
        <a:bodyPr/>
        <a:lstStyle/>
        <a:p>
          <a:endParaRPr lang="en-US"/>
        </a:p>
      </dgm:t>
    </dgm:pt>
    <dgm:pt modelId="{129277A8-95CA-464B-9EBE-720EEAA6F828}">
      <dgm:prSet custT="1"/>
      <dgm:spPr>
        <a:solidFill>
          <a:schemeClr val="accent2"/>
        </a:solidFill>
      </dgm:spPr>
      <dgm:t>
        <a:bodyPr/>
        <a:lstStyle/>
        <a:p>
          <a:r>
            <a:rPr lang="en-CA" sz="2000" b="1" noProof="0" dirty="0"/>
            <a:t>Co-Develop the FRAMEWORK </a:t>
          </a:r>
          <a:endParaRPr lang="en-CA" sz="1600" noProof="0" dirty="0">
            <a:solidFill>
              <a:schemeClr val="bg1"/>
            </a:solidFill>
          </a:endParaRPr>
        </a:p>
      </dgm:t>
    </dgm:pt>
    <dgm:pt modelId="{C7B0180D-14EB-491E-9159-F2268D1D4A9A}" type="parTrans" cxnId="{49A664F0-C902-44E7-A266-B5896FB6556D}">
      <dgm:prSet/>
      <dgm:spPr/>
      <dgm:t>
        <a:bodyPr/>
        <a:lstStyle/>
        <a:p>
          <a:endParaRPr lang="en-US"/>
        </a:p>
      </dgm:t>
    </dgm:pt>
    <dgm:pt modelId="{14078412-5C7B-4572-AEF4-D544FBC8FA25}" type="sibTrans" cxnId="{49A664F0-C902-44E7-A266-B5896FB6556D}">
      <dgm:prSet/>
      <dgm:spPr/>
      <dgm:t>
        <a:bodyPr/>
        <a:lstStyle/>
        <a:p>
          <a:endParaRPr lang="en-US"/>
        </a:p>
      </dgm:t>
    </dgm:pt>
    <dgm:pt modelId="{1E0F827A-8BF6-4EA2-BF26-52DC9B85F32D}">
      <dgm:prSet custT="1"/>
      <dgm:spPr/>
      <dgm:t>
        <a:bodyPr/>
        <a:lstStyle/>
        <a:p>
          <a:r>
            <a:rPr lang="en-CA" sz="2000" b="1" noProof="0" dirty="0"/>
            <a:t>Co-develop the TERM SHEET </a:t>
          </a:r>
        </a:p>
      </dgm:t>
    </dgm:pt>
    <dgm:pt modelId="{EC5B133D-09F9-4F49-9E3A-2539BA135206}" type="sibTrans" cxnId="{283A5AAA-2ABA-4DD2-9A88-0E03C1FB619F}">
      <dgm:prSet/>
      <dgm:spPr/>
      <dgm:t>
        <a:bodyPr/>
        <a:lstStyle/>
        <a:p>
          <a:endParaRPr lang="en-US"/>
        </a:p>
      </dgm:t>
    </dgm:pt>
    <dgm:pt modelId="{BAC0DA71-C0C8-420C-A538-F497FE1F0478}" type="parTrans" cxnId="{283A5AAA-2ABA-4DD2-9A88-0E03C1FB619F}">
      <dgm:prSet/>
      <dgm:spPr/>
      <dgm:t>
        <a:bodyPr/>
        <a:lstStyle/>
        <a:p>
          <a:endParaRPr lang="en-US"/>
        </a:p>
      </dgm:t>
    </dgm:pt>
    <dgm:pt modelId="{6B413DA3-FA4A-4B30-A7F0-0DE1DE012EF2}" type="pres">
      <dgm:prSet presAssocID="{4DDA659B-68C6-4720-A8E0-C34496F9D1E9}" presName="Name0" presStyleCnt="0">
        <dgm:presLayoutVars>
          <dgm:dir/>
          <dgm:resizeHandles val="exact"/>
        </dgm:presLayoutVars>
      </dgm:prSet>
      <dgm:spPr/>
    </dgm:pt>
    <dgm:pt modelId="{A5034BE4-1F00-430A-840A-182B2280B54B}" type="pres">
      <dgm:prSet presAssocID="{796782CE-56D4-4D70-95B9-20256C86FF88}" presName="node" presStyleLbl="node1" presStyleIdx="0" presStyleCnt="4" custLinFactNeighborX="-323" custLinFactNeighborY="2661">
        <dgm:presLayoutVars>
          <dgm:bulletEnabled val="1"/>
        </dgm:presLayoutVars>
      </dgm:prSet>
      <dgm:spPr/>
    </dgm:pt>
    <dgm:pt modelId="{4B477F14-A192-43F5-90FF-74A57F9DB305}" type="pres">
      <dgm:prSet presAssocID="{86BA0C26-B655-4AF4-9D07-4ACED443A2B6}" presName="sibTrans" presStyleLbl="sibTrans1D1" presStyleIdx="0" presStyleCnt="3"/>
      <dgm:spPr/>
    </dgm:pt>
    <dgm:pt modelId="{1CCB90AC-63ED-4EE1-A5DE-656DF2713715}" type="pres">
      <dgm:prSet presAssocID="{86BA0C26-B655-4AF4-9D07-4ACED443A2B6}" presName="connectorText" presStyleLbl="sibTrans1D1" presStyleIdx="0" presStyleCnt="3"/>
      <dgm:spPr/>
    </dgm:pt>
    <dgm:pt modelId="{9ED2A324-AA60-4499-B2AD-18307963B613}" type="pres">
      <dgm:prSet presAssocID="{1E0F827A-8BF6-4EA2-BF26-52DC9B85F32D}" presName="node" presStyleLbl="node1" presStyleIdx="1" presStyleCnt="4" custScaleX="107926" custLinFactNeighborX="-5657" custLinFactNeighborY="-28">
        <dgm:presLayoutVars>
          <dgm:bulletEnabled val="1"/>
        </dgm:presLayoutVars>
      </dgm:prSet>
      <dgm:spPr/>
    </dgm:pt>
    <dgm:pt modelId="{2CE773D1-932B-48BD-A522-2EFA5B5FB224}" type="pres">
      <dgm:prSet presAssocID="{EC5B133D-09F9-4F49-9E3A-2539BA135206}" presName="sibTrans" presStyleLbl="sibTrans1D1" presStyleIdx="1" presStyleCnt="3"/>
      <dgm:spPr/>
    </dgm:pt>
    <dgm:pt modelId="{635772C2-B17A-4E1D-85A0-2CBF298C0543}" type="pres">
      <dgm:prSet presAssocID="{EC5B133D-09F9-4F49-9E3A-2539BA135206}" presName="connectorText" presStyleLbl="sibTrans1D1" presStyleIdx="1" presStyleCnt="3"/>
      <dgm:spPr/>
    </dgm:pt>
    <dgm:pt modelId="{AA7AECDD-1F97-4013-AE65-3678A813151B}" type="pres">
      <dgm:prSet presAssocID="{129277A8-95CA-464B-9EBE-720EEAA6F828}" presName="node" presStyleLbl="node1" presStyleIdx="2" presStyleCnt="4" custLinFactNeighborX="-3816" custLinFactNeighborY="-2045">
        <dgm:presLayoutVars>
          <dgm:bulletEnabled val="1"/>
        </dgm:presLayoutVars>
      </dgm:prSet>
      <dgm:spPr/>
    </dgm:pt>
    <dgm:pt modelId="{A86E3CCD-6CA8-4701-9281-67036EA12C61}" type="pres">
      <dgm:prSet presAssocID="{14078412-5C7B-4572-AEF4-D544FBC8FA25}" presName="sibTrans" presStyleLbl="sibTrans1D1" presStyleIdx="2" presStyleCnt="3"/>
      <dgm:spPr/>
    </dgm:pt>
    <dgm:pt modelId="{5C9E2E42-EE74-4C8A-81A2-4B0BC316712F}" type="pres">
      <dgm:prSet presAssocID="{14078412-5C7B-4572-AEF4-D544FBC8FA25}" presName="connectorText" presStyleLbl="sibTrans1D1" presStyleIdx="2" presStyleCnt="3"/>
      <dgm:spPr/>
    </dgm:pt>
    <dgm:pt modelId="{0877958B-FBFD-490F-92F8-1C9C8C2FABEB}" type="pres">
      <dgm:prSet presAssocID="{6CD45E08-96D4-4C25-948F-3299DC667BD3}" presName="node" presStyleLbl="node1" presStyleIdx="3" presStyleCnt="4" custScaleX="168377" custLinFactNeighborX="-5780" custLinFactNeighborY="28">
        <dgm:presLayoutVars>
          <dgm:bulletEnabled val="1"/>
        </dgm:presLayoutVars>
      </dgm:prSet>
      <dgm:spPr/>
    </dgm:pt>
  </dgm:ptLst>
  <dgm:cxnLst>
    <dgm:cxn modelId="{680FBD1B-5E07-4B53-8B84-9A13B7BA2EFF}" srcId="{4DDA659B-68C6-4720-A8E0-C34496F9D1E9}" destId="{6CD45E08-96D4-4C25-948F-3299DC667BD3}" srcOrd="3" destOrd="0" parTransId="{07538D08-07EF-492D-8409-3D95F35292A5}" sibTransId="{E988B8AA-6E9A-421F-AB78-50D3641F6398}"/>
    <dgm:cxn modelId="{CDA0B12E-4948-4528-A8D8-93D78A8CDB8B}" type="presOf" srcId="{EC5B133D-09F9-4F49-9E3A-2539BA135206}" destId="{635772C2-B17A-4E1D-85A0-2CBF298C0543}" srcOrd="1" destOrd="0" presId="urn:microsoft.com/office/officeart/2005/8/layout/bProcess3"/>
    <dgm:cxn modelId="{61DB265E-487B-4850-9ADA-B67304CD3AD0}" type="presOf" srcId="{86BA0C26-B655-4AF4-9D07-4ACED443A2B6}" destId="{4B477F14-A192-43F5-90FF-74A57F9DB305}" srcOrd="0" destOrd="0" presId="urn:microsoft.com/office/officeart/2005/8/layout/bProcess3"/>
    <dgm:cxn modelId="{9ED02A60-04E2-4745-AF51-DF1E3D978D67}" type="presOf" srcId="{14078412-5C7B-4572-AEF4-D544FBC8FA25}" destId="{A86E3CCD-6CA8-4701-9281-67036EA12C61}" srcOrd="0" destOrd="0" presId="urn:microsoft.com/office/officeart/2005/8/layout/bProcess3"/>
    <dgm:cxn modelId="{8E444353-6076-4A23-9566-2155B837FC36}" type="presOf" srcId="{86BA0C26-B655-4AF4-9D07-4ACED443A2B6}" destId="{1CCB90AC-63ED-4EE1-A5DE-656DF2713715}" srcOrd="1" destOrd="0" presId="urn:microsoft.com/office/officeart/2005/8/layout/bProcess3"/>
    <dgm:cxn modelId="{AD43127F-7892-4F5B-964B-F07E90959C35}" type="presOf" srcId="{EC5B133D-09F9-4F49-9E3A-2539BA135206}" destId="{2CE773D1-932B-48BD-A522-2EFA5B5FB224}" srcOrd="0" destOrd="0" presId="urn:microsoft.com/office/officeart/2005/8/layout/bProcess3"/>
    <dgm:cxn modelId="{27CD407F-CE52-4BDD-B2BE-9D955EFE3514}" type="presOf" srcId="{4DDA659B-68C6-4720-A8E0-C34496F9D1E9}" destId="{6B413DA3-FA4A-4B30-A7F0-0DE1DE012EF2}" srcOrd="0" destOrd="0" presId="urn:microsoft.com/office/officeart/2005/8/layout/bProcess3"/>
    <dgm:cxn modelId="{283A5AAA-2ABA-4DD2-9A88-0E03C1FB619F}" srcId="{4DDA659B-68C6-4720-A8E0-C34496F9D1E9}" destId="{1E0F827A-8BF6-4EA2-BF26-52DC9B85F32D}" srcOrd="1" destOrd="0" parTransId="{BAC0DA71-C0C8-420C-A538-F497FE1F0478}" sibTransId="{EC5B133D-09F9-4F49-9E3A-2539BA135206}"/>
    <dgm:cxn modelId="{84B6D4B2-B56A-44EB-8D56-1D97B41F7EB9}" type="presOf" srcId="{129277A8-95CA-464B-9EBE-720EEAA6F828}" destId="{AA7AECDD-1F97-4013-AE65-3678A813151B}" srcOrd="0" destOrd="0" presId="urn:microsoft.com/office/officeart/2005/8/layout/bProcess3"/>
    <dgm:cxn modelId="{EC3047B8-A7F7-4628-90BD-DE0F00154AF0}" type="presOf" srcId="{14078412-5C7B-4572-AEF4-D544FBC8FA25}" destId="{5C9E2E42-EE74-4C8A-81A2-4B0BC316712F}" srcOrd="1" destOrd="0" presId="urn:microsoft.com/office/officeart/2005/8/layout/bProcess3"/>
    <dgm:cxn modelId="{C285B0BC-0B49-40C5-AB56-BC9C14092A65}" srcId="{4DDA659B-68C6-4720-A8E0-C34496F9D1E9}" destId="{796782CE-56D4-4D70-95B9-20256C86FF88}" srcOrd="0" destOrd="0" parTransId="{8DC0B51E-C321-4789-94A7-9AA04FC58958}" sibTransId="{86BA0C26-B655-4AF4-9D07-4ACED443A2B6}"/>
    <dgm:cxn modelId="{7CDA47C8-B581-4E72-B5C6-A82CC4283FD2}" type="presOf" srcId="{6CD45E08-96D4-4C25-948F-3299DC667BD3}" destId="{0877958B-FBFD-490F-92F8-1C9C8C2FABEB}" srcOrd="0" destOrd="0" presId="urn:microsoft.com/office/officeart/2005/8/layout/bProcess3"/>
    <dgm:cxn modelId="{2E1877D8-957E-4ED3-9260-7517503D4263}" type="presOf" srcId="{1E0F827A-8BF6-4EA2-BF26-52DC9B85F32D}" destId="{9ED2A324-AA60-4499-B2AD-18307963B613}" srcOrd="0" destOrd="0" presId="urn:microsoft.com/office/officeart/2005/8/layout/bProcess3"/>
    <dgm:cxn modelId="{11CDA2E0-3615-4751-B8F7-AD4E92B4E66F}" type="presOf" srcId="{796782CE-56D4-4D70-95B9-20256C86FF88}" destId="{A5034BE4-1F00-430A-840A-182B2280B54B}" srcOrd="0" destOrd="0" presId="urn:microsoft.com/office/officeart/2005/8/layout/bProcess3"/>
    <dgm:cxn modelId="{49A664F0-C902-44E7-A266-B5896FB6556D}" srcId="{4DDA659B-68C6-4720-A8E0-C34496F9D1E9}" destId="{129277A8-95CA-464B-9EBE-720EEAA6F828}" srcOrd="2" destOrd="0" parTransId="{C7B0180D-14EB-491E-9159-F2268D1D4A9A}" sibTransId="{14078412-5C7B-4572-AEF4-D544FBC8FA25}"/>
    <dgm:cxn modelId="{C60BF762-4D09-447E-B1CB-18AE4C5EE1ED}" type="presParOf" srcId="{6B413DA3-FA4A-4B30-A7F0-0DE1DE012EF2}" destId="{A5034BE4-1F00-430A-840A-182B2280B54B}" srcOrd="0" destOrd="0" presId="urn:microsoft.com/office/officeart/2005/8/layout/bProcess3"/>
    <dgm:cxn modelId="{ED71171C-4770-4DD3-A4EF-8D3604148C8D}" type="presParOf" srcId="{6B413DA3-FA4A-4B30-A7F0-0DE1DE012EF2}" destId="{4B477F14-A192-43F5-90FF-74A57F9DB305}" srcOrd="1" destOrd="0" presId="urn:microsoft.com/office/officeart/2005/8/layout/bProcess3"/>
    <dgm:cxn modelId="{5FA2C052-7934-4799-AFD3-BAE32C051BE2}" type="presParOf" srcId="{4B477F14-A192-43F5-90FF-74A57F9DB305}" destId="{1CCB90AC-63ED-4EE1-A5DE-656DF2713715}" srcOrd="0" destOrd="0" presId="urn:microsoft.com/office/officeart/2005/8/layout/bProcess3"/>
    <dgm:cxn modelId="{9347FA7E-7D15-4232-AC10-A2D92303BB2C}" type="presParOf" srcId="{6B413DA3-FA4A-4B30-A7F0-0DE1DE012EF2}" destId="{9ED2A324-AA60-4499-B2AD-18307963B613}" srcOrd="2" destOrd="0" presId="urn:microsoft.com/office/officeart/2005/8/layout/bProcess3"/>
    <dgm:cxn modelId="{3066F68B-5391-4C3F-991F-695DF5666A59}" type="presParOf" srcId="{6B413DA3-FA4A-4B30-A7F0-0DE1DE012EF2}" destId="{2CE773D1-932B-48BD-A522-2EFA5B5FB224}" srcOrd="3" destOrd="0" presId="urn:microsoft.com/office/officeart/2005/8/layout/bProcess3"/>
    <dgm:cxn modelId="{08F648A4-6492-4AEA-9A94-30D370B8D08D}" type="presParOf" srcId="{2CE773D1-932B-48BD-A522-2EFA5B5FB224}" destId="{635772C2-B17A-4E1D-85A0-2CBF298C0543}" srcOrd="0" destOrd="0" presId="urn:microsoft.com/office/officeart/2005/8/layout/bProcess3"/>
    <dgm:cxn modelId="{921CD5C5-7378-4147-B628-73D832133B5E}" type="presParOf" srcId="{6B413DA3-FA4A-4B30-A7F0-0DE1DE012EF2}" destId="{AA7AECDD-1F97-4013-AE65-3678A813151B}" srcOrd="4" destOrd="0" presId="urn:microsoft.com/office/officeart/2005/8/layout/bProcess3"/>
    <dgm:cxn modelId="{6AF8780C-B405-4372-81E5-156D88BB6549}" type="presParOf" srcId="{6B413DA3-FA4A-4B30-A7F0-0DE1DE012EF2}" destId="{A86E3CCD-6CA8-4701-9281-67036EA12C61}" srcOrd="5" destOrd="0" presId="urn:microsoft.com/office/officeart/2005/8/layout/bProcess3"/>
    <dgm:cxn modelId="{1192A7AE-FA8A-4CBF-B986-4E9F8BAA8008}" type="presParOf" srcId="{A86E3CCD-6CA8-4701-9281-67036EA12C61}" destId="{5C9E2E42-EE74-4C8A-81A2-4B0BC316712F}" srcOrd="0" destOrd="0" presId="urn:microsoft.com/office/officeart/2005/8/layout/bProcess3"/>
    <dgm:cxn modelId="{84C853D8-0A77-43F2-A486-C03061110238}" type="presParOf" srcId="{6B413DA3-FA4A-4B30-A7F0-0DE1DE012EF2}" destId="{0877958B-FBFD-490F-92F8-1C9C8C2FABEB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5CC92-EEED-42BB-8E9D-12E40868668B}">
      <dsp:nvSpPr>
        <dsp:cNvPr id="0" name=""/>
        <dsp:cNvSpPr/>
      </dsp:nvSpPr>
      <dsp:spPr>
        <a:xfrm>
          <a:off x="1909312" y="439066"/>
          <a:ext cx="4393983" cy="4127925"/>
        </a:xfrm>
        <a:prstGeom prst="pie">
          <a:avLst>
            <a:gd name="adj1" fmla="val 16200000"/>
            <a:gd name="adj2" fmla="val 0"/>
          </a:avLst>
        </a:prstGeom>
        <a:solidFill>
          <a:srgbClr val="FFFFFF"/>
        </a:solidFill>
        <a:ln w="19050" cap="rnd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0000"/>
              </a:solidFill>
              <a:latin typeface="+mj-lt"/>
            </a:rPr>
            <a:t>Crown  Consultation</a:t>
          </a:r>
        </a:p>
      </dsp:txBody>
      <dsp:txXfrm>
        <a:off x="4156521" y="1202732"/>
        <a:ext cx="1621589" cy="1228549"/>
      </dsp:txXfrm>
    </dsp:sp>
    <dsp:sp modelId="{48BA161B-795B-4380-BE37-F7C4E4BE3260}">
      <dsp:nvSpPr>
        <dsp:cNvPr id="0" name=""/>
        <dsp:cNvSpPr/>
      </dsp:nvSpPr>
      <dsp:spPr>
        <a:xfrm>
          <a:off x="1906117" y="434556"/>
          <a:ext cx="4403756" cy="4128858"/>
        </a:xfrm>
        <a:prstGeom prst="pie">
          <a:avLst>
            <a:gd name="adj1" fmla="val 0"/>
            <a:gd name="adj2" fmla="val 5400000"/>
          </a:avLst>
        </a:prstGeom>
        <a:solidFill>
          <a:srgbClr val="FFFFFF"/>
        </a:solidFill>
        <a:ln w="19050" cap="rnd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0000"/>
              </a:solidFill>
              <a:latin typeface="+mj-lt"/>
            </a:rPr>
            <a:t>Health</a:t>
          </a:r>
        </a:p>
      </dsp:txBody>
      <dsp:txXfrm>
        <a:off x="4186634" y="2572715"/>
        <a:ext cx="1625195" cy="1228826"/>
      </dsp:txXfrm>
    </dsp:sp>
    <dsp:sp modelId="{5B519A4E-AF7D-450E-AC6C-31717FACB83D}">
      <dsp:nvSpPr>
        <dsp:cNvPr id="0" name=""/>
        <dsp:cNvSpPr/>
      </dsp:nvSpPr>
      <dsp:spPr>
        <a:xfrm>
          <a:off x="1953096" y="434556"/>
          <a:ext cx="4309798" cy="4128858"/>
        </a:xfrm>
        <a:prstGeom prst="pie">
          <a:avLst>
            <a:gd name="adj1" fmla="val 5400000"/>
            <a:gd name="adj2" fmla="val 10800000"/>
          </a:avLst>
        </a:prstGeom>
        <a:solidFill>
          <a:srgbClr val="FFFFFF"/>
        </a:solidFill>
        <a:ln w="19050" cap="rnd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0000"/>
              </a:solidFill>
              <a:latin typeface="+mj-lt"/>
            </a:rPr>
            <a:t>Land Use and Cumulative Impacts </a:t>
          </a:r>
        </a:p>
      </dsp:txBody>
      <dsp:txXfrm>
        <a:off x="2440514" y="2572715"/>
        <a:ext cx="1590520" cy="1228826"/>
      </dsp:txXfrm>
    </dsp:sp>
    <dsp:sp modelId="{61EDF922-19F3-42C1-8B41-1596CC818AE7}">
      <dsp:nvSpPr>
        <dsp:cNvPr id="0" name=""/>
        <dsp:cNvSpPr/>
      </dsp:nvSpPr>
      <dsp:spPr>
        <a:xfrm>
          <a:off x="1953096" y="434556"/>
          <a:ext cx="4309798" cy="4128858"/>
        </a:xfrm>
        <a:prstGeom prst="pie">
          <a:avLst>
            <a:gd name="adj1" fmla="val 10800000"/>
            <a:gd name="adj2" fmla="val 16200000"/>
          </a:avLst>
        </a:prstGeom>
        <a:solidFill>
          <a:srgbClr val="FFFFFF"/>
        </a:solidFill>
        <a:ln w="19050" cap="rnd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0000"/>
              </a:solidFill>
              <a:latin typeface="+mj-lt"/>
            </a:rPr>
            <a:t>Core-Governance</a:t>
          </a:r>
        </a:p>
      </dsp:txBody>
      <dsp:txXfrm>
        <a:off x="2440514" y="1196429"/>
        <a:ext cx="1590520" cy="1228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F14-A192-43F5-90FF-74A57F9DB305}">
      <dsp:nvSpPr>
        <dsp:cNvPr id="0" name=""/>
        <dsp:cNvSpPr/>
      </dsp:nvSpPr>
      <dsp:spPr>
        <a:xfrm>
          <a:off x="2710005" y="635653"/>
          <a:ext cx="487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96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1021" y="678777"/>
        <a:ext cx="25928" cy="5190"/>
      </dsp:txXfrm>
    </dsp:sp>
    <dsp:sp modelId="{A5034BE4-1F00-430A-840A-182B2280B54B}">
      <dsp:nvSpPr>
        <dsp:cNvPr id="0" name=""/>
        <dsp:cNvSpPr/>
      </dsp:nvSpPr>
      <dsp:spPr>
        <a:xfrm>
          <a:off x="457194" y="4989"/>
          <a:ext cx="2254610" cy="135276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i="0" kern="1200" dirty="0"/>
            <a:t>Stage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>
              <a:solidFill>
                <a:schemeClr val="bg1"/>
              </a:solidFill>
            </a:rPr>
            <a:t>Lucky Man Requests RIRSD Table</a:t>
          </a:r>
        </a:p>
      </dsp:txBody>
      <dsp:txXfrm>
        <a:off x="457194" y="4989"/>
        <a:ext cx="2254610" cy="1352766"/>
      </dsp:txXfrm>
    </dsp:sp>
    <dsp:sp modelId="{FA768D6C-47AE-48AF-A116-1BD82D59CF52}">
      <dsp:nvSpPr>
        <dsp:cNvPr id="0" name=""/>
        <dsp:cNvSpPr/>
      </dsp:nvSpPr>
      <dsp:spPr>
        <a:xfrm>
          <a:off x="5719279" y="635653"/>
          <a:ext cx="487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96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0296" y="678777"/>
        <a:ext cx="25928" cy="5190"/>
      </dsp:txXfrm>
    </dsp:sp>
    <dsp:sp modelId="{086436AE-1038-446F-B87A-51AA8539804A}">
      <dsp:nvSpPr>
        <dsp:cNvPr id="0" name=""/>
        <dsp:cNvSpPr/>
      </dsp:nvSpPr>
      <dsp:spPr>
        <a:xfrm>
          <a:off x="3230366" y="4989"/>
          <a:ext cx="2490713" cy="1352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Stage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</a:rPr>
            <a:t>Identifying the topics for discussions </a:t>
          </a:r>
          <a:r>
            <a:rPr lang="en-CA" sz="1600" b="0" kern="1200" noProof="0" dirty="0"/>
            <a:t>(What are we going to talk about?)</a:t>
          </a:r>
          <a:endParaRPr lang="en-CA" sz="1600" kern="1200" noProof="0" dirty="0"/>
        </a:p>
      </dsp:txBody>
      <dsp:txXfrm>
        <a:off x="3230366" y="4989"/>
        <a:ext cx="2490713" cy="1352766"/>
      </dsp:txXfrm>
    </dsp:sp>
    <dsp:sp modelId="{A821DC2B-711B-434D-9B62-88F14C495A52}">
      <dsp:nvSpPr>
        <dsp:cNvPr id="0" name=""/>
        <dsp:cNvSpPr/>
      </dsp:nvSpPr>
      <dsp:spPr>
        <a:xfrm>
          <a:off x="1982360" y="1355956"/>
          <a:ext cx="5384585" cy="487960"/>
        </a:xfrm>
        <a:custGeom>
          <a:avLst/>
          <a:gdLst/>
          <a:ahLst/>
          <a:cxnLst/>
          <a:rect l="0" t="0" r="0" b="0"/>
          <a:pathLst>
            <a:path>
              <a:moveTo>
                <a:pt x="5384585" y="0"/>
              </a:moveTo>
              <a:lnTo>
                <a:pt x="5384585" y="261080"/>
              </a:lnTo>
              <a:lnTo>
                <a:pt x="0" y="261080"/>
              </a:lnTo>
              <a:lnTo>
                <a:pt x="0" y="48796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9415" y="1597341"/>
        <a:ext cx="270474" cy="5190"/>
      </dsp:txXfrm>
    </dsp:sp>
    <dsp:sp modelId="{5CE80041-911B-4D33-ACF6-21B8D69A3895}">
      <dsp:nvSpPr>
        <dsp:cNvPr id="0" name=""/>
        <dsp:cNvSpPr/>
      </dsp:nvSpPr>
      <dsp:spPr>
        <a:xfrm>
          <a:off x="6239640" y="4989"/>
          <a:ext cx="2254610" cy="135276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Stage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</a:rPr>
            <a:t>Co-development of an MOU </a:t>
          </a:r>
          <a:r>
            <a:rPr lang="en-CA" sz="1600" b="1" kern="1200" noProof="0" dirty="0"/>
            <a:t>(</a:t>
          </a:r>
          <a:r>
            <a:rPr lang="en-CA" sz="1600" b="0" kern="1200" noProof="0" dirty="0"/>
            <a:t>How are we going to play in the sandbox together?)</a:t>
          </a:r>
          <a:endParaRPr lang="en-CA" sz="1600" kern="1200" noProof="0" dirty="0"/>
        </a:p>
      </dsp:txBody>
      <dsp:txXfrm>
        <a:off x="6239640" y="4989"/>
        <a:ext cx="2254610" cy="1352766"/>
      </dsp:txXfrm>
    </dsp:sp>
    <dsp:sp modelId="{93AD7AEA-CA2D-4ACE-8A75-8AE9553FC6BF}">
      <dsp:nvSpPr>
        <dsp:cNvPr id="0" name=""/>
        <dsp:cNvSpPr/>
      </dsp:nvSpPr>
      <dsp:spPr>
        <a:xfrm>
          <a:off x="3505725" y="2506980"/>
          <a:ext cx="487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96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36741" y="2550104"/>
        <a:ext cx="25928" cy="5190"/>
      </dsp:txXfrm>
    </dsp:sp>
    <dsp:sp modelId="{DB23B080-A5F5-49B9-B797-8D07B526596C}">
      <dsp:nvSpPr>
        <dsp:cNvPr id="0" name=""/>
        <dsp:cNvSpPr/>
      </dsp:nvSpPr>
      <dsp:spPr>
        <a:xfrm>
          <a:off x="457194" y="1876316"/>
          <a:ext cx="3050330" cy="1352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Stage 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</a:rPr>
            <a:t>Co-development of a Term Sheet </a:t>
          </a:r>
          <a:r>
            <a:rPr lang="en-CA" sz="1400" b="0" kern="1200" noProof="0" dirty="0"/>
            <a:t>(defining topics of discussion as topics for negotiation &amp; securing a mandate to negotiate)</a:t>
          </a:r>
          <a:endParaRPr lang="en-CA" sz="1400" kern="1200" noProof="0" dirty="0"/>
        </a:p>
      </dsp:txBody>
      <dsp:txXfrm>
        <a:off x="457194" y="1876316"/>
        <a:ext cx="3050330" cy="1352766"/>
      </dsp:txXfrm>
    </dsp:sp>
    <dsp:sp modelId="{E302E43C-88D1-467A-842F-736F626ED257}">
      <dsp:nvSpPr>
        <dsp:cNvPr id="0" name=""/>
        <dsp:cNvSpPr/>
      </dsp:nvSpPr>
      <dsp:spPr>
        <a:xfrm>
          <a:off x="6278896" y="2506980"/>
          <a:ext cx="487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96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9913" y="2550104"/>
        <a:ext cx="25928" cy="5190"/>
      </dsp:txXfrm>
    </dsp:sp>
    <dsp:sp modelId="{398E1567-8278-4A53-838E-64B20F128946}">
      <dsp:nvSpPr>
        <dsp:cNvPr id="0" name=""/>
        <dsp:cNvSpPr/>
      </dsp:nvSpPr>
      <dsp:spPr>
        <a:xfrm>
          <a:off x="4026085" y="1876316"/>
          <a:ext cx="2254610" cy="135276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Stage 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>
              <a:solidFill>
                <a:schemeClr val="bg1"/>
              </a:solidFill>
            </a:rPr>
            <a:t>Negotiation of the Agreement</a:t>
          </a:r>
        </a:p>
      </dsp:txBody>
      <dsp:txXfrm>
        <a:off x="4026085" y="1876316"/>
        <a:ext cx="2254610" cy="1352766"/>
      </dsp:txXfrm>
    </dsp:sp>
    <dsp:sp modelId="{2CE773D1-932B-48BD-A522-2EFA5B5FB224}">
      <dsp:nvSpPr>
        <dsp:cNvPr id="0" name=""/>
        <dsp:cNvSpPr/>
      </dsp:nvSpPr>
      <dsp:spPr>
        <a:xfrm>
          <a:off x="1584500" y="3227283"/>
          <a:ext cx="6648914" cy="487960"/>
        </a:xfrm>
        <a:custGeom>
          <a:avLst/>
          <a:gdLst/>
          <a:ahLst/>
          <a:cxnLst/>
          <a:rect l="0" t="0" r="0" b="0"/>
          <a:pathLst>
            <a:path>
              <a:moveTo>
                <a:pt x="6648914" y="0"/>
              </a:moveTo>
              <a:lnTo>
                <a:pt x="6648914" y="261080"/>
              </a:lnTo>
              <a:lnTo>
                <a:pt x="0" y="261080"/>
              </a:lnTo>
              <a:lnTo>
                <a:pt x="0" y="48796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42230" y="3468668"/>
        <a:ext cx="333455" cy="5190"/>
      </dsp:txXfrm>
    </dsp:sp>
    <dsp:sp modelId="{9ED2A324-AA60-4499-B2AD-18307963B613}">
      <dsp:nvSpPr>
        <dsp:cNvPr id="0" name=""/>
        <dsp:cNvSpPr/>
      </dsp:nvSpPr>
      <dsp:spPr>
        <a:xfrm>
          <a:off x="6799257" y="1876316"/>
          <a:ext cx="2868315" cy="1352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Stage 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</a:rPr>
            <a:t>Ratification of the Agreement </a:t>
          </a:r>
          <a:r>
            <a:rPr lang="en-CA" sz="1600" kern="1200" noProof="0" dirty="0"/>
            <a:t>(Community’s approval of the Agreement and Cabinet Approval)</a:t>
          </a:r>
        </a:p>
      </dsp:txBody>
      <dsp:txXfrm>
        <a:off x="6799257" y="1876316"/>
        <a:ext cx="2868315" cy="1352766"/>
      </dsp:txXfrm>
    </dsp:sp>
    <dsp:sp modelId="{A86E3CCD-6CA8-4701-9281-67036EA12C61}">
      <dsp:nvSpPr>
        <dsp:cNvPr id="0" name=""/>
        <dsp:cNvSpPr/>
      </dsp:nvSpPr>
      <dsp:spPr>
        <a:xfrm>
          <a:off x="2710005" y="4378306"/>
          <a:ext cx="487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96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1021" y="4421431"/>
        <a:ext cx="25928" cy="5190"/>
      </dsp:txXfrm>
    </dsp:sp>
    <dsp:sp modelId="{AA7AECDD-1F97-4013-AE65-3678A813151B}">
      <dsp:nvSpPr>
        <dsp:cNvPr id="0" name=""/>
        <dsp:cNvSpPr/>
      </dsp:nvSpPr>
      <dsp:spPr>
        <a:xfrm>
          <a:off x="457194" y="3747643"/>
          <a:ext cx="2254610" cy="1352766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/>
            <a:t>Stage 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solidFill>
                <a:schemeClr val="bg1"/>
              </a:solidFill>
            </a:rPr>
            <a:t>Implementing Legislation and Effective Date </a:t>
          </a:r>
        </a:p>
      </dsp:txBody>
      <dsp:txXfrm>
        <a:off x="457194" y="3747643"/>
        <a:ext cx="2254610" cy="1352766"/>
      </dsp:txXfrm>
    </dsp:sp>
    <dsp:sp modelId="{0877958B-FBFD-490F-92F8-1C9C8C2FABEB}">
      <dsp:nvSpPr>
        <dsp:cNvPr id="0" name=""/>
        <dsp:cNvSpPr/>
      </dsp:nvSpPr>
      <dsp:spPr>
        <a:xfrm>
          <a:off x="3230366" y="3747643"/>
          <a:ext cx="2254610" cy="1352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/>
            <a:t>Stage 8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</a:rPr>
            <a:t>Implementation of the Agreement</a:t>
          </a:r>
        </a:p>
      </dsp:txBody>
      <dsp:txXfrm>
        <a:off x="3230366" y="3747643"/>
        <a:ext cx="2254610" cy="1352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F14-A192-43F5-90FF-74A57F9DB305}">
      <dsp:nvSpPr>
        <dsp:cNvPr id="0" name=""/>
        <dsp:cNvSpPr/>
      </dsp:nvSpPr>
      <dsp:spPr>
        <a:xfrm>
          <a:off x="3520166" y="1044772"/>
          <a:ext cx="591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2543"/>
              </a:moveTo>
              <a:lnTo>
                <a:pt x="312895" y="102543"/>
              </a:lnTo>
              <a:lnTo>
                <a:pt x="312895" y="45720"/>
              </a:lnTo>
              <a:lnTo>
                <a:pt x="59159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0341" y="1086438"/>
        <a:ext cx="31238" cy="8108"/>
      </dsp:txXfrm>
    </dsp:sp>
    <dsp:sp modelId="{A5034BE4-1F00-430A-840A-182B2280B54B}">
      <dsp:nvSpPr>
        <dsp:cNvPr id="0" name=""/>
        <dsp:cNvSpPr/>
      </dsp:nvSpPr>
      <dsp:spPr>
        <a:xfrm>
          <a:off x="1" y="90726"/>
          <a:ext cx="3521964" cy="2113178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Co-develop the MOU </a:t>
          </a:r>
          <a:endParaRPr lang="en-CA" sz="1800" b="1" kern="1200" noProof="0" dirty="0">
            <a:solidFill>
              <a:schemeClr val="bg1"/>
            </a:solidFill>
          </a:endParaRPr>
        </a:p>
      </dsp:txBody>
      <dsp:txXfrm>
        <a:off x="1" y="90726"/>
        <a:ext cx="3521964" cy="2113178"/>
      </dsp:txXfrm>
    </dsp:sp>
    <dsp:sp modelId="{2CE773D1-932B-48BD-A522-2EFA5B5FB224}">
      <dsp:nvSpPr>
        <dsp:cNvPr id="0" name=""/>
        <dsp:cNvSpPr/>
      </dsp:nvSpPr>
      <dsp:spPr>
        <a:xfrm>
          <a:off x="1760982" y="2145282"/>
          <a:ext cx="4283731" cy="736829"/>
        </a:xfrm>
        <a:custGeom>
          <a:avLst/>
          <a:gdLst/>
          <a:ahLst/>
          <a:cxnLst/>
          <a:rect l="0" t="0" r="0" b="0"/>
          <a:pathLst>
            <a:path>
              <a:moveTo>
                <a:pt x="4283731" y="0"/>
              </a:moveTo>
              <a:lnTo>
                <a:pt x="4283731" y="385514"/>
              </a:lnTo>
              <a:lnTo>
                <a:pt x="0" y="385514"/>
              </a:lnTo>
              <a:lnTo>
                <a:pt x="0" y="736829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4050" y="2509642"/>
        <a:ext cx="217596" cy="8108"/>
      </dsp:txXfrm>
    </dsp:sp>
    <dsp:sp modelId="{9ED2A324-AA60-4499-B2AD-18307963B613}">
      <dsp:nvSpPr>
        <dsp:cNvPr id="0" name=""/>
        <dsp:cNvSpPr/>
      </dsp:nvSpPr>
      <dsp:spPr>
        <a:xfrm>
          <a:off x="4144156" y="33903"/>
          <a:ext cx="3801115" cy="2113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/>
            <a:t>Co-develop the TERM SHEET </a:t>
          </a:r>
        </a:p>
      </dsp:txBody>
      <dsp:txXfrm>
        <a:off x="4144156" y="33903"/>
        <a:ext cx="3801115" cy="2113178"/>
      </dsp:txXfrm>
    </dsp:sp>
    <dsp:sp modelId="{A86E3CCD-6CA8-4701-9281-67036EA12C61}">
      <dsp:nvSpPr>
        <dsp:cNvPr id="0" name=""/>
        <dsp:cNvSpPr/>
      </dsp:nvSpPr>
      <dsp:spPr>
        <a:xfrm>
          <a:off x="3520164" y="3925380"/>
          <a:ext cx="5872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0729" y="45720"/>
              </a:lnTo>
              <a:lnTo>
                <a:pt x="310729" y="89526"/>
              </a:lnTo>
              <a:lnTo>
                <a:pt x="587259" y="8952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8309" y="3967046"/>
        <a:ext cx="30970" cy="8108"/>
      </dsp:txXfrm>
    </dsp:sp>
    <dsp:sp modelId="{AA7AECDD-1F97-4013-AE65-3678A813151B}">
      <dsp:nvSpPr>
        <dsp:cNvPr id="0" name=""/>
        <dsp:cNvSpPr/>
      </dsp:nvSpPr>
      <dsp:spPr>
        <a:xfrm>
          <a:off x="0" y="2914511"/>
          <a:ext cx="3521964" cy="2113178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/>
            <a:t>Co-Develop the FRAMEWORK </a:t>
          </a:r>
          <a:endParaRPr lang="en-CA" sz="1600" kern="1200" noProof="0" dirty="0">
            <a:solidFill>
              <a:schemeClr val="bg1"/>
            </a:solidFill>
          </a:endParaRPr>
        </a:p>
      </dsp:txBody>
      <dsp:txXfrm>
        <a:off x="0" y="2914511"/>
        <a:ext cx="3521964" cy="2113178"/>
      </dsp:txXfrm>
    </dsp:sp>
    <dsp:sp modelId="{0877958B-FBFD-490F-92F8-1C9C8C2FABEB}">
      <dsp:nvSpPr>
        <dsp:cNvPr id="0" name=""/>
        <dsp:cNvSpPr/>
      </dsp:nvSpPr>
      <dsp:spPr>
        <a:xfrm>
          <a:off x="4139824" y="2958317"/>
          <a:ext cx="5930178" cy="2113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Negotiation of the Agreement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Ratification of the Agreement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Implementing Legislation and Effective Date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Implementation of the Agreement</a:t>
          </a:r>
        </a:p>
      </dsp:txBody>
      <dsp:txXfrm>
        <a:off x="4139824" y="2958317"/>
        <a:ext cx="5930178" cy="211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photo?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85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44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93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047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98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02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27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604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141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4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391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**Do we need this slide – given Slide 13?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98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525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88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97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27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33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" y="0"/>
            <a:ext cx="12204700" cy="686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16" y="209934"/>
            <a:ext cx="5155184" cy="247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9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7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4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7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0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8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3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4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857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05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24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2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46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3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84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734" y="1600200"/>
            <a:ext cx="8847666" cy="44032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Conversations with Canada </a:t>
            </a:r>
            <a:br>
              <a:rPr lang="en-US" sz="4800" b="1" dirty="0"/>
            </a:br>
            <a:r>
              <a:rPr lang="en-US" sz="4000" b="1" dirty="0"/>
              <a:t>LMCN </a:t>
            </a:r>
            <a:r>
              <a:rPr lang="en-US" sz="3600" b="1" dirty="0"/>
              <a:t>Working Group Meeting</a:t>
            </a:r>
            <a:br>
              <a:rPr lang="en-US" sz="3600" b="1" dirty="0"/>
            </a:br>
            <a:r>
              <a:rPr lang="en-US" sz="1800" b="1" dirty="0">
                <a:solidFill>
                  <a:srgbClr val="00B050"/>
                </a:solidFill>
              </a:rPr>
              <a:t>R</a:t>
            </a:r>
            <a:r>
              <a:rPr lang="en-US" sz="1800" b="1" dirty="0"/>
              <a:t>ecognition of </a:t>
            </a:r>
            <a:r>
              <a:rPr lang="en-US" sz="1800" b="1" dirty="0">
                <a:solidFill>
                  <a:srgbClr val="00B050"/>
                </a:solidFill>
              </a:rPr>
              <a:t>I</a:t>
            </a:r>
            <a:r>
              <a:rPr lang="en-US" sz="1800" b="1" dirty="0"/>
              <a:t>ndigenous </a:t>
            </a:r>
            <a:r>
              <a:rPr lang="en-US" sz="1800" b="1" dirty="0">
                <a:solidFill>
                  <a:srgbClr val="00B050"/>
                </a:solidFill>
              </a:rPr>
              <a:t>R</a:t>
            </a:r>
            <a:r>
              <a:rPr lang="en-US" sz="1800" b="1" dirty="0"/>
              <a:t>ights &amp; </a:t>
            </a:r>
            <a:r>
              <a:rPr lang="en-US" sz="1800" b="1" dirty="0">
                <a:solidFill>
                  <a:srgbClr val="00B050"/>
                </a:solidFill>
              </a:rPr>
              <a:t>S</a:t>
            </a:r>
            <a:r>
              <a:rPr lang="en-US" sz="1800" b="1" dirty="0"/>
              <a:t>elf-</a:t>
            </a:r>
            <a:r>
              <a:rPr lang="en-US" sz="1800" b="1" dirty="0">
                <a:solidFill>
                  <a:srgbClr val="00B050"/>
                </a:solidFill>
              </a:rPr>
              <a:t>D</a:t>
            </a:r>
            <a:r>
              <a:rPr lang="en-US" sz="1800" b="1" dirty="0"/>
              <a:t>etermination Table</a:t>
            </a:r>
            <a:br>
              <a:rPr lang="en-US" sz="3600" b="1" dirty="0"/>
            </a:br>
            <a:br>
              <a:rPr lang="en-US" sz="3600" dirty="0"/>
            </a:br>
            <a:r>
              <a:rPr lang="en-US" sz="2700" dirty="0"/>
              <a:t>Presented by: Battle River IRC</a:t>
            </a:r>
            <a:br>
              <a:rPr lang="en-US" sz="2700" dirty="0"/>
            </a:br>
            <a:r>
              <a:rPr lang="en-US" sz="2700" dirty="0"/>
              <a:t>August 25, 2022</a:t>
            </a:r>
            <a:br>
              <a:rPr lang="en-US" sz="36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324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Land Use and Cumulative</a:t>
            </a:r>
            <a:b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Impacts </a:t>
            </a:r>
            <a:r>
              <a:rPr lang="en-US" b="1" dirty="0">
                <a:solidFill>
                  <a:schemeClr val="bg1"/>
                </a:solidFill>
              </a:rPr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LMCN has two priority concerns:</a:t>
            </a:r>
          </a:p>
          <a:p>
            <a:pPr lvl="1"/>
            <a:r>
              <a:rPr lang="en-US" sz="2000" dirty="0"/>
              <a:t>Lack of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guidance and consistency regarding delegation of Crown consultation</a:t>
            </a:r>
            <a:r>
              <a:rPr lang="en-US" sz="2000" dirty="0"/>
              <a:t>, and related EAs/IAs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framework for assessing cumulative impacts </a:t>
            </a:r>
            <a:r>
              <a:rPr lang="en-US" sz="2000" dirty="0"/>
              <a:t>to the Nation’s rights, culture and way of life</a:t>
            </a: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Discuss ways and explore options to support LMCN’s ability to be heard within areas of federal jurisdiction and Crown consultation.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243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35" y="604157"/>
            <a:ext cx="3453909" cy="517562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"/>
            <a:ext cx="6629400" cy="6248400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LMCN seeks to explore and better understand the </a:t>
            </a:r>
            <a:r>
              <a:rPr lang="en-US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Treaty Right to health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Identify opportunities to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 LMCN’s health development objectives and capacity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vis-à-vis funding, access to critical services etc. 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LMCN’s goal of </a:t>
            </a:r>
            <a:r>
              <a:rPr lang="en-US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being in control of their own health services,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taking into account the racism happening in the health care system and the connection to economic capabilities.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LMCN and Canada to work together on a mutual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understanding of what the Treaty health clauses mean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how they may affect health delivery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Historical research being done </a:t>
            </a:r>
          </a:p>
        </p:txBody>
      </p:sp>
    </p:spTree>
    <p:extLst>
      <p:ext uri="{BB962C8B-B14F-4D97-AF65-F5344CB8AC3E}">
        <p14:creationId xmlns:p14="http://schemas.microsoft.com/office/powerpoint/2010/main" val="433642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90600"/>
            <a:ext cx="8596668" cy="939800"/>
          </a:xfrm>
        </p:spPr>
        <p:txBody>
          <a:bodyPr anchor="t">
            <a:normAutofit/>
          </a:bodyPr>
          <a:lstStyle/>
          <a:p>
            <a:r>
              <a:rPr lang="en-US" b="1" dirty="0"/>
              <a:t>Other Topics for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286" y="1930400"/>
            <a:ext cx="3798314" cy="4622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there other important topics of discussion that need to be considered?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 our discussions on LMCN’s vision for self-determination and self-government advance, we recognize that these topics may broaden and will seek to ensure that they are captured in a MOU between LMCN and Canada.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UNDRIP???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AE37DDA-05EC-F86F-099F-8B0BC08B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r="3" b="3"/>
          <a:stretch/>
        </p:blipFill>
        <p:spPr>
          <a:xfrm>
            <a:off x="677334" y="1676400"/>
            <a:ext cx="5423429" cy="43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625-78BE-DA24-686C-9B27EBCA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82" y="589315"/>
            <a:ext cx="8596668" cy="685800"/>
          </a:xfrm>
        </p:spPr>
        <p:txBody>
          <a:bodyPr/>
          <a:lstStyle/>
          <a:p>
            <a:r>
              <a:rPr lang="en-CA" b="1" dirty="0"/>
              <a:t>Where are we going?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104365"/>
              </p:ext>
            </p:extLst>
          </p:nvPr>
        </p:nvGraphicFramePr>
        <p:xfrm>
          <a:off x="9832" y="1447800"/>
          <a:ext cx="1012476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 rot="19225422">
            <a:off x="5549844" y="502166"/>
            <a:ext cx="1539913" cy="514001"/>
          </a:xfrm>
          <a:prstGeom prst="leftArrow">
            <a:avLst>
              <a:gd name="adj1" fmla="val 50000"/>
              <a:gd name="adj2" fmla="val 4374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>
                <a:solidFill>
                  <a:schemeClr val="bg1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93187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625-78BE-DA24-686C-9B27EBCA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89315"/>
            <a:ext cx="9218150" cy="685800"/>
          </a:xfrm>
        </p:spPr>
        <p:txBody>
          <a:bodyPr>
            <a:normAutofit/>
          </a:bodyPr>
          <a:lstStyle/>
          <a:p>
            <a:r>
              <a:rPr lang="en-CA" sz="3200" b="1" dirty="0"/>
              <a:t>Where are we going II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512852"/>
              </p:ext>
            </p:extLst>
          </p:nvPr>
        </p:nvGraphicFramePr>
        <p:xfrm>
          <a:off x="916450" y="1447800"/>
          <a:ext cx="102849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 rot="19225422">
            <a:off x="4568843" y="502166"/>
            <a:ext cx="1539913" cy="514001"/>
          </a:xfrm>
          <a:prstGeom prst="leftArrow">
            <a:avLst>
              <a:gd name="adj1" fmla="val 50000"/>
              <a:gd name="adj2" fmla="val 4374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>
                <a:solidFill>
                  <a:schemeClr val="bg1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399247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922" y="1371600"/>
            <a:ext cx="6852277" cy="1320800"/>
          </a:xfrm>
        </p:spPr>
        <p:txBody>
          <a:bodyPr anchor="ctr">
            <a:normAutofit fontScale="90000"/>
          </a:bodyPr>
          <a:lstStyle/>
          <a:p>
            <a:r>
              <a:rPr lang="en-CA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role of the Working </a:t>
            </a:r>
            <a:br>
              <a:rPr lang="en-CA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CA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Group?</a:t>
            </a:r>
            <a:br>
              <a:rPr lang="en-CA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CA" b="1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2D244B2-42E3-A32E-F157-F5772CB1D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6478" y="1434571"/>
            <a:ext cx="5501518" cy="41261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922" y="3124200"/>
            <a:ext cx="6852277" cy="27760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i="1" dirty="0"/>
              <a:t>To be defined by Working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i="1" dirty="0"/>
              <a:t>*Interactive sheet* </a:t>
            </a:r>
            <a:endParaRPr lang="en-CA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799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56505BC-D9A0-6AFF-68D4-E76D39717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300" b="951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32EB25C-DD4B-4B00-866F-728545908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88A7307-991C-4F29-BE00-08B39B63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45E99-1DB1-4AD8-B840-EDBE927B0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1F8DFB-4FF5-4F08-B50C-F39011234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E7B687B0-7476-474B-9459-AB1DC5256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B2E67F6-0308-49E3-96B0-4965A162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026DEEB-B30A-4061-B89E-0FA2399F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2133600"/>
            <a:ext cx="5664292" cy="1547813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Aft>
                <a:spcPts val="500"/>
              </a:spcAft>
            </a:pPr>
            <a:br>
              <a:rPr lang="en-US" sz="3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Conversation with our legal negotiator – Bob Freedman </a:t>
            </a:r>
            <a:endParaRPr lang="en-US" sz="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D29FF26-681C-4E29-936F-972C081E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819FD6C5-CB99-4C76-9E9F-0D2A0D1C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1B57FE0-8BC0-4391-98C7-D3EA0AC3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Isosceles Triangle 28">
            <a:extLst>
              <a:ext uri="{FF2B5EF4-FFF2-40B4-BE49-F238E27FC236}">
                <a16:creationId xmlns:a16="http://schemas.microsoft.com/office/drawing/2014/main" id="{BE0CE3EE-50D8-4235-8A71-1FBCA2322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32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943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CA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Break out Groups: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800600" cy="45660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are we going, and how do we get there? Process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tools do we need to do the work?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Developing communications tools that work for membership (including Elders, youth) </a:t>
            </a:r>
          </a:p>
          <a:p>
            <a:pPr marL="0" indent="0">
              <a:spcAft>
                <a:spcPts val="1800"/>
              </a:spcAft>
              <a:buNone/>
            </a:pPr>
            <a:endParaRPr lang="en-CA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2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954031"/>
            <a:ext cx="7010400" cy="104604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CA" dirty="0"/>
              <a:t>Open Discussion and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0FD88-CAD9-6B48-73F0-52D0A5822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12" y="2233074"/>
            <a:ext cx="4724399" cy="969272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Conversations with Membership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EB3A3-8866-3C31-0ADD-F8300715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8577" y="4800600"/>
            <a:ext cx="4184034" cy="23837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Comprehensive Community Plan  (CPP) and Conversations with Canada (RIRSD) Table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Telephone Survey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6845F8-B819-1B33-3A3A-4FA59E530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6661" y="1980479"/>
            <a:ext cx="5953655" cy="969273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Save the date: September ??? </a:t>
            </a: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69BEE-8410-6E02-8259-9769B230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8511" y="2542155"/>
            <a:ext cx="4648200" cy="18868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Sept 28: Fall Community Meeting </a:t>
            </a:r>
          </a:p>
          <a:p>
            <a:pPr>
              <a:buFontTx/>
              <a:buChar char="-"/>
            </a:pPr>
            <a:r>
              <a:rPr lang="en-US" dirty="0"/>
              <a:t>Negotiation Team + Working Group TBD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42FB1B4-1C14-78AA-44D1-14EF0E7AACBE}"/>
              </a:ext>
            </a:extLst>
          </p:cNvPr>
          <p:cNvSpPr/>
          <p:nvPr/>
        </p:nvSpPr>
        <p:spPr>
          <a:xfrm>
            <a:off x="225511" y="1725965"/>
            <a:ext cx="4184034" cy="18868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Graphic 11" descr="Telephone outline">
            <a:extLst>
              <a:ext uri="{FF2B5EF4-FFF2-40B4-BE49-F238E27FC236}">
                <a16:creationId xmlns:a16="http://schemas.microsoft.com/office/drawing/2014/main" id="{F8650C30-58FE-FFDF-0DC9-4390A299F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200" y="397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09600"/>
            <a:ext cx="6248400" cy="6629399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are we at with the Conversations with Canada? (Recap)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role of the Working Group?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 and Presentation from Legal 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are we going, and how do we get there? Process! (Breakout groups)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tools do we need to do the work?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 discussion/Next steps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066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an RIRSD Table? </a:t>
            </a:r>
            <a:r>
              <a:rPr lang="en-US" b="1" dirty="0"/>
              <a:t>(Recap)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745" y="838200"/>
            <a:ext cx="5420255" cy="914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RIRSD Tables are: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7387" y="1752601"/>
            <a:ext cx="5398613" cy="4419600"/>
          </a:xfrm>
        </p:spPr>
        <p:txBody>
          <a:bodyPr>
            <a:normAutofit lnSpcReduction="10000"/>
          </a:bodyPr>
          <a:lstStyle/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Without prejudice (non binding)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Premised on the recognition of section 35 rights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Responsive to the needs and interests of Indigenous groups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Open to a broad range of subject areas of discussions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Supportive of innovation and flexible approaches for reaching agreements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 alternative to litigation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 opportunity to support greater self-determination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0" y="838200"/>
            <a:ext cx="4572000" cy="914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fr-CA" b="1" dirty="0">
                <a:solidFill>
                  <a:schemeClr val="bg1"/>
                </a:solidFill>
              </a:rPr>
              <a:t>RIRSD Tables are </a:t>
            </a:r>
            <a:r>
              <a:rPr lang="fr-CA" b="1" u="sng" dirty="0">
                <a:solidFill>
                  <a:schemeClr val="bg1"/>
                </a:solidFill>
              </a:rPr>
              <a:t>not</a:t>
            </a:r>
            <a:r>
              <a:rPr lang="fr-CA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0" y="1905000"/>
            <a:ext cx="3962400" cy="4484649"/>
          </a:xfrm>
        </p:spPr>
        <p:txBody>
          <a:bodyPr>
            <a:normAutofit lnSpcReduction="10000"/>
          </a:bodyPr>
          <a:lstStyle/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Intended to duplicate funding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Intended to focus solely on historical grievances</a:t>
            </a:r>
          </a:p>
          <a:p>
            <a:r>
              <a:rPr lang="en-CA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way to bypass existing assessment processes related to different types of claims</a:t>
            </a:r>
          </a:p>
          <a:p>
            <a:r>
              <a:rPr lang="en-C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….but the table </a:t>
            </a:r>
            <a:r>
              <a:rPr lang="en-CA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</a:t>
            </a:r>
            <a:r>
              <a:rPr lang="en-C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be used to </a:t>
            </a:r>
            <a:r>
              <a:rPr lang="en-CA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identify existing sources of funding </a:t>
            </a:r>
            <a:r>
              <a:rPr lang="en-C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may be available to LMCN to solve certain issues or concerns. </a:t>
            </a:r>
          </a:p>
        </p:txBody>
      </p:sp>
    </p:spTree>
    <p:extLst>
      <p:ext uri="{BB962C8B-B14F-4D97-AF65-F5344CB8AC3E}">
        <p14:creationId xmlns:p14="http://schemas.microsoft.com/office/powerpoint/2010/main" val="13152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8D8B4D1-EDAF-D07E-2192-65A2F30A0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450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b="1" dirty="0"/>
              <a:t>History of Lucky Man’s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0"/>
            <a:ext cx="4580466" cy="4648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January 2021</a:t>
            </a:r>
            <a:r>
              <a:rPr lang="en-CA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Joint proposal submitted </a:t>
            </a:r>
          </a:p>
          <a:p>
            <a:pPr>
              <a:lnSpc>
                <a:spcPct val="90000"/>
              </a:lnSpc>
            </a:pPr>
            <a:r>
              <a:rPr lang="en-C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Feb-Aug 2021</a:t>
            </a:r>
            <a:r>
              <a:rPr lang="en-CA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Canada internal approval process and approval letter</a:t>
            </a:r>
          </a:p>
          <a:p>
            <a:pPr>
              <a:lnSpc>
                <a:spcPct val="90000"/>
              </a:lnSpc>
            </a:pPr>
            <a:r>
              <a:rPr lang="en-C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October 2021</a:t>
            </a:r>
            <a:r>
              <a:rPr lang="en-CA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Workplan jointly agreed to by Battle River IRC and Canada</a:t>
            </a:r>
          </a:p>
          <a:p>
            <a:pPr>
              <a:lnSpc>
                <a:spcPct val="90000"/>
              </a:lnSpc>
            </a:pPr>
            <a:r>
              <a:rPr lang="en-C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January 2022</a:t>
            </a:r>
            <a:r>
              <a:rPr lang="en-CA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Battle River IRC developed &amp; submitted budget; funding letter of offer issued to LMCN; first negotiators’ meeting</a:t>
            </a:r>
          </a:p>
          <a:p>
            <a:pPr>
              <a:lnSpc>
                <a:spcPct val="90000"/>
              </a:lnSpc>
            </a:pPr>
            <a:r>
              <a:rPr lang="en-CA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February 2022: Community Winter Forum</a:t>
            </a:r>
          </a:p>
        </p:txBody>
      </p:sp>
    </p:spTree>
    <p:extLst>
      <p:ext uri="{BB962C8B-B14F-4D97-AF65-F5344CB8AC3E}">
        <p14:creationId xmlns:p14="http://schemas.microsoft.com/office/powerpoint/2010/main" val="196281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1A7B-7570-B381-ED76-103F58A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US"/>
              <a:t>History of Lucky Man’s Table II</a:t>
            </a:r>
            <a:endParaRPr lang="en-CA" dirty="0"/>
          </a:p>
        </p:txBody>
      </p:sp>
      <p:sp>
        <p:nvSpPr>
          <p:cNvPr id="25" name="Isosceles Triangle 12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744B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D615-DEC3-0BFC-9307-A95C2C0B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4087811"/>
          </a:xfrm>
        </p:spPr>
        <p:txBody>
          <a:bodyPr>
            <a:normAutofit/>
          </a:bodyPr>
          <a:lstStyle/>
          <a:p>
            <a:r>
              <a:rPr lang="en-CA" sz="2400" b="1" dirty="0"/>
              <a:t>March 2022</a:t>
            </a:r>
            <a:r>
              <a:rPr lang="en-CA" sz="2400" dirty="0"/>
              <a:t>: Finalization of 2022-2023 workplan/budget with Canada; </a:t>
            </a:r>
            <a:r>
              <a:rPr lang="en-CA" sz="2400" b="1" dirty="0"/>
              <a:t>First LMCN-Battle River IRC working group meeting </a:t>
            </a:r>
          </a:p>
          <a:p>
            <a:r>
              <a:rPr lang="en-CA" sz="2400" b="1" dirty="0"/>
              <a:t>May 2022</a:t>
            </a:r>
            <a:r>
              <a:rPr lang="en-CA" sz="2400" dirty="0"/>
              <a:t>: Preparations for next main table meeting</a:t>
            </a:r>
          </a:p>
          <a:p>
            <a:r>
              <a:rPr lang="en-CA" sz="2400" b="1" dirty="0"/>
              <a:t>June 2022: </a:t>
            </a:r>
            <a:r>
              <a:rPr lang="en-CA" sz="2400" dirty="0"/>
              <a:t>LMCN</a:t>
            </a:r>
            <a:r>
              <a:rPr lang="en-CA" sz="2400" b="1" dirty="0"/>
              <a:t>-</a:t>
            </a:r>
            <a:r>
              <a:rPr lang="en-CA" sz="2400" dirty="0"/>
              <a:t>Canada RIRSD negotiators’ meeting </a:t>
            </a:r>
            <a:r>
              <a:rPr lang="en-CA" sz="2400" b="1" dirty="0"/>
              <a:t>Second LMCN-Battle River IRC working group meeting</a:t>
            </a:r>
            <a:endParaRPr lang="en-CA" sz="2400" dirty="0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0D7540-2CA7-FFAC-249D-A26CC7191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Picture 4" descr="A group of people sitting at a table with laptops and papers&#10;&#10;Description automatically generated with medium confidence">
            <a:extLst>
              <a:ext uri="{FF2B5EF4-FFF2-40B4-BE49-F238E27FC236}">
                <a16:creationId xmlns:a16="http://schemas.microsoft.com/office/drawing/2014/main" id="{1A86488D-FE5F-ED25-8A19-0C51B2E5C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30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Close up image of a hand touching flowers">
            <a:extLst>
              <a:ext uri="{FF2B5EF4-FFF2-40B4-BE49-F238E27FC236}">
                <a16:creationId xmlns:a16="http://schemas.microsoft.com/office/drawing/2014/main" id="{0D937F17-24B1-A5B0-A313-C1677F7AD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r="3920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1" y="1678664"/>
            <a:ext cx="5257799" cy="33505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Wâhkôhtowin</a:t>
            </a:r>
            <a:r>
              <a:rPr lang="en-US" sz="44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Cree philosophy that refers to the relationships that we have each other and with the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E00B6E52-F07A-44C8-B7AE-D6EEC3D50429}" type="slidenum">
              <a:rPr lang="en-US">
                <a:latin typeface="+mn-lt"/>
              </a:rPr>
              <a:pPr>
                <a:defRPr/>
              </a:pPr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4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957099" y="3829590"/>
            <a:ext cx="3592285" cy="2464708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940314" y="1238520"/>
            <a:ext cx="3609070" cy="2591070"/>
          </a:xfrm>
          <a:prstGeom prst="roundRect">
            <a:avLst>
              <a:gd name="adj" fmla="val 10000"/>
            </a:avLst>
          </a:prstGeom>
          <a:solidFill>
            <a:schemeClr val="bg1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5549384" y="3818788"/>
            <a:ext cx="3541030" cy="2468973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5554880" y="1219003"/>
            <a:ext cx="3541030" cy="258871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2064"/>
            <a:ext cx="8322988" cy="30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Canada-LMCN Topics of Discussion to date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4139"/>
              </p:ext>
            </p:extLst>
          </p:nvPr>
        </p:nvGraphicFramePr>
        <p:xfrm>
          <a:off x="1447800" y="1324020"/>
          <a:ext cx="8382000" cy="482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00800"/>
            <a:ext cx="762000" cy="304800"/>
          </a:xfr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895232" y="1748960"/>
            <a:ext cx="21706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Self-Government Agreement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899" y="5073677"/>
            <a:ext cx="198680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0000"/>
                </a:solidFill>
                <a:latin typeface="+mj-lt"/>
              </a:rPr>
              <a:t>Exploring Treaty Right to Health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0358" y="1443770"/>
            <a:ext cx="2235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Renewed relationship with Canada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5377" y="5043903"/>
            <a:ext cx="18347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Exploring Cumulative Impacts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51314" y="2035747"/>
            <a:ext cx="168734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8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293782"/>
            <a:ext cx="3828942" cy="435186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Core</a:t>
            </a:r>
            <a:b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3066"/>
            <a:ext cx="6155266" cy="478829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Renew and sustain a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Nation-to-Nation relationship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with Canada.</a:t>
            </a:r>
          </a:p>
          <a:p>
            <a:r>
              <a:rPr lang="en-US" sz="2000" dirty="0"/>
              <a:t>Restore, protect and preserve the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rights, culture, language and way of life </a:t>
            </a:r>
            <a:r>
              <a:rPr lang="en-US" sz="2000" dirty="0"/>
              <a:t>of LMCN.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Sense of unity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kinships to all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FF"/>
              </a:highlight>
            </a:endParaRPr>
          </a:p>
          <a:p>
            <a:r>
              <a:rPr lang="en-US" sz="2000" dirty="0"/>
              <a:t>LMCN wants to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explore moving away from some of the constraints of the Indian Act </a:t>
            </a:r>
            <a:r>
              <a:rPr lang="en-US" sz="2000" dirty="0"/>
              <a:t>over time, while ensuring that doing so will improve the community’s socio-cultural wellbeing.</a:t>
            </a:r>
          </a:p>
          <a:p>
            <a:r>
              <a:rPr lang="en-US" sz="2000" dirty="0"/>
              <a:t>Establishment of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core governance through an agreement with Canada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is the first step in that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79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904066" cy="517562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Crown Consultation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792" y="841188"/>
            <a:ext cx="5511296" cy="51756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LMCN seeks to negotiate a consultation protocol with Canada that focuses on </a:t>
            </a:r>
            <a:r>
              <a:rPr lang="en-US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consultation triggers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agrees on the </a:t>
            </a:r>
            <a:r>
              <a:rPr lang="en-US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consultation process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advance, etc.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LMCN is seeking clarity of process, i.e. when and how Canada delegates consultation to the province, and a role in </a:t>
            </a:r>
            <a:r>
              <a:rPr lang="en-US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decision-making within consultation processes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0B6E52-F07A-44C8-B7AE-D6EEC3D50429}" type="slidenum">
              <a:rPr lang="en-CA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7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54965</TotalTime>
  <Words>1024</Words>
  <Application>Microsoft Office PowerPoint</Application>
  <PresentationFormat>Widescreen</PresentationFormat>
  <Paragraphs>137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Trebuchet MS</vt:lpstr>
      <vt:lpstr>Verdana</vt:lpstr>
      <vt:lpstr>Wingdings 3</vt:lpstr>
      <vt:lpstr>Custom Design</vt:lpstr>
      <vt:lpstr>Facet</vt:lpstr>
      <vt:lpstr>Conversations with Canada  LMCN Working Group Meeting Recognition of Indigenous Rights &amp; Self-Determination Table  Presented by: Battle River IRC August 25, 2022 </vt:lpstr>
      <vt:lpstr>Today’s Objectives</vt:lpstr>
      <vt:lpstr>What is an RIRSD Table? (Recap)</vt:lpstr>
      <vt:lpstr>History of Lucky Man’s Table</vt:lpstr>
      <vt:lpstr>History of Lucky Man’s Table II</vt:lpstr>
      <vt:lpstr>Wâhkôhtowin   Cree philosophy that refers to the relationships that we have each other and with the land.</vt:lpstr>
      <vt:lpstr>Canada-LMCN Topics of Discussion to date</vt:lpstr>
      <vt:lpstr>Core Governance</vt:lpstr>
      <vt:lpstr>Crown Consultation</vt:lpstr>
      <vt:lpstr>Land Use and Cumulative Impacts Impacts</vt:lpstr>
      <vt:lpstr>Health</vt:lpstr>
      <vt:lpstr>Other Topics for discussion?</vt:lpstr>
      <vt:lpstr>Where are we going?</vt:lpstr>
      <vt:lpstr>Where are we going II ?</vt:lpstr>
      <vt:lpstr>The role of the Working  Group? </vt:lpstr>
      <vt:lpstr> Conversation with our legal negotiator – Bob Freedman </vt:lpstr>
      <vt:lpstr>Break out Groups:</vt:lpstr>
      <vt:lpstr>Open Discussion and Next Steps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Okemow</cp:lastModifiedBy>
  <cp:revision>873</cp:revision>
  <cp:lastPrinted>2016-07-14T13:03:34Z</cp:lastPrinted>
  <dcterms:created xsi:type="dcterms:W3CDTF">2007-03-13T16:30:24Z</dcterms:created>
  <dcterms:modified xsi:type="dcterms:W3CDTF">2022-09-21T07:46:41Z</dcterms:modified>
</cp:coreProperties>
</file>